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6" r:id="rId2"/>
  </p:sldMasterIdLst>
  <p:sldIdLst>
    <p:sldId id="256" r:id="rId3"/>
    <p:sldId id="262" r:id="rId4"/>
    <p:sldId id="258" r:id="rId5"/>
    <p:sldId id="259" r:id="rId6"/>
    <p:sldId id="260" r:id="rId7"/>
    <p:sldId id="263" r:id="rId8"/>
    <p:sldId id="276" r:id="rId9"/>
    <p:sldId id="261" r:id="rId10"/>
    <p:sldId id="274" r:id="rId11"/>
    <p:sldId id="272" r:id="rId12"/>
    <p:sldId id="277" r:id="rId13"/>
    <p:sldId id="275" r:id="rId14"/>
    <p:sldId id="271" r:id="rId1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2E6AD79-5252-4DF5-AF23-7051FADB0EA5}">
          <p14:sldIdLst>
            <p14:sldId id="256"/>
            <p14:sldId id="262"/>
            <p14:sldId id="258"/>
            <p14:sldId id="259"/>
            <p14:sldId id="260"/>
            <p14:sldId id="263"/>
            <p14:sldId id="276"/>
            <p14:sldId id="261"/>
            <p14:sldId id="274"/>
            <p14:sldId id="272"/>
            <p14:sldId id="277"/>
            <p14:sldId id="275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45" autoAdjust="0"/>
    <p:restoredTop sz="94712"/>
  </p:normalViewPr>
  <p:slideViewPr>
    <p:cSldViewPr snapToGrid="0">
      <p:cViewPr varScale="1">
        <p:scale>
          <a:sx n="105" d="100"/>
          <a:sy n="105" d="100"/>
        </p:scale>
        <p:origin x="9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C26DC7-3208-465A-B436-AC1A09C1D306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FBDBBAC4-1042-4627-8921-204A54F30439}">
      <dgm:prSet phldrT="[Texte]"/>
      <dgm:spPr/>
      <dgm:t>
        <a:bodyPr/>
        <a:lstStyle/>
        <a:p>
          <a:pPr>
            <a:buNone/>
          </a:pPr>
          <a:r>
            <a:rPr lang="fr-FR" sz="1700" dirty="0"/>
            <a:t>3 types de systèmes de santé :</a:t>
          </a:r>
        </a:p>
      </dgm:t>
    </dgm:pt>
    <dgm:pt modelId="{3BB29ECD-B9FA-4675-B463-FF3BF892A58C}" type="parTrans" cxnId="{77C25BA0-1BD8-4010-9514-B72692FD669C}">
      <dgm:prSet/>
      <dgm:spPr/>
      <dgm:t>
        <a:bodyPr/>
        <a:lstStyle/>
        <a:p>
          <a:endParaRPr lang="fr-FR"/>
        </a:p>
      </dgm:t>
    </dgm:pt>
    <dgm:pt modelId="{D218553D-400D-40DE-AA2D-A19B6FF886CF}" type="sibTrans" cxnId="{77C25BA0-1BD8-4010-9514-B72692FD669C}">
      <dgm:prSet/>
      <dgm:spPr/>
      <dgm:t>
        <a:bodyPr/>
        <a:lstStyle/>
        <a:p>
          <a:endParaRPr lang="fr-FR"/>
        </a:p>
      </dgm:t>
    </dgm:pt>
    <dgm:pt modelId="{1C76CCA3-13B4-4F4F-8A98-C871540A78E1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Universel</a:t>
          </a:r>
        </a:p>
      </dgm:t>
    </dgm:pt>
    <dgm:pt modelId="{795F24AE-A15B-46E2-A5ED-B05F8B89FB49}" type="parTrans" cxnId="{A194E1E3-DD3B-4E9D-945A-A93595F62F36}">
      <dgm:prSet/>
      <dgm:spPr/>
      <dgm:t>
        <a:bodyPr/>
        <a:lstStyle/>
        <a:p>
          <a:endParaRPr lang="fr-FR"/>
        </a:p>
      </dgm:t>
    </dgm:pt>
    <dgm:pt modelId="{37F1BCB8-E754-4A13-8FC4-373DD313FE6E}" type="sibTrans" cxnId="{A194E1E3-DD3B-4E9D-945A-A93595F62F36}">
      <dgm:prSet/>
      <dgm:spPr/>
      <dgm:t>
        <a:bodyPr/>
        <a:lstStyle/>
        <a:p>
          <a:endParaRPr lang="fr-FR"/>
        </a:p>
      </dgm:t>
    </dgm:pt>
    <dgm:pt modelId="{7CDD2A84-95FF-4D8F-8E6D-4CE2925F3FF2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Danemark :</a:t>
          </a:r>
          <a:endParaRPr lang="fr-FR" sz="1900" dirty="0"/>
        </a:p>
      </dgm:t>
    </dgm:pt>
    <dgm:pt modelId="{F4AFB239-35C0-4255-B72B-9C98E1F3E922}" type="parTrans" cxnId="{768C805E-94E7-4ECF-8AFB-DFCFAE65650B}">
      <dgm:prSet/>
      <dgm:spPr/>
      <dgm:t>
        <a:bodyPr/>
        <a:lstStyle/>
        <a:p>
          <a:endParaRPr lang="fr-FR"/>
        </a:p>
      </dgm:t>
    </dgm:pt>
    <dgm:pt modelId="{88980C5F-9F84-4181-B337-1BDB18909EFB}" type="sibTrans" cxnId="{768C805E-94E7-4ECF-8AFB-DFCFAE65650B}">
      <dgm:prSet/>
      <dgm:spPr/>
      <dgm:t>
        <a:bodyPr/>
        <a:lstStyle/>
        <a:p>
          <a:endParaRPr lang="fr-FR"/>
        </a:p>
      </dgm:t>
    </dgm:pt>
    <dgm:pt modelId="{0A7E7235-41B8-41B1-98A4-409C301E9AB9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d’assurance maladie »</a:t>
          </a:r>
        </a:p>
      </dgm:t>
    </dgm:pt>
    <dgm:pt modelId="{946FC58F-D27F-4491-94F8-B2F54A958CFB}" type="parTrans" cxnId="{ABAB6976-0AA6-4688-A4D7-8072D00C11F7}">
      <dgm:prSet/>
      <dgm:spPr/>
      <dgm:t>
        <a:bodyPr/>
        <a:lstStyle/>
        <a:p>
          <a:endParaRPr lang="fr-FR"/>
        </a:p>
      </dgm:t>
    </dgm:pt>
    <dgm:pt modelId="{9C03A251-E567-4FAB-B205-67EE7CEBD607}" type="sibTrans" cxnId="{ABAB6976-0AA6-4688-A4D7-8072D00C11F7}">
      <dgm:prSet/>
      <dgm:spPr/>
      <dgm:t>
        <a:bodyPr/>
        <a:lstStyle/>
        <a:p>
          <a:endParaRPr lang="fr-FR"/>
        </a:p>
      </dgm:t>
    </dgm:pt>
    <dgm:pt modelId="{6B605ED3-2002-4A89-9D72-1659B8E8E91F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Assurance maladie</a:t>
          </a:r>
        </a:p>
      </dgm:t>
    </dgm:pt>
    <dgm:pt modelId="{F831E769-442A-4B1C-B822-0FD3A34E4B0A}" type="parTrans" cxnId="{550661EE-9273-47E2-808C-432394D006B8}">
      <dgm:prSet/>
      <dgm:spPr/>
      <dgm:t>
        <a:bodyPr/>
        <a:lstStyle/>
        <a:p>
          <a:endParaRPr lang="fr-FR"/>
        </a:p>
      </dgm:t>
    </dgm:pt>
    <dgm:pt modelId="{4442E566-D31C-4FAF-845C-2CE1EF5B92F3}" type="sibTrans" cxnId="{550661EE-9273-47E2-808C-432394D006B8}">
      <dgm:prSet/>
      <dgm:spPr/>
      <dgm:t>
        <a:bodyPr/>
        <a:lstStyle/>
        <a:p>
          <a:endParaRPr lang="fr-FR"/>
        </a:p>
      </dgm:t>
    </dgm:pt>
    <dgm:pt modelId="{C544E6E9-7E0E-4B53-9A41-732245414CA6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Assurance privée</a:t>
          </a:r>
        </a:p>
      </dgm:t>
    </dgm:pt>
    <dgm:pt modelId="{6C564B58-649B-45B6-AAE0-F2BD4FA72B0E}" type="parTrans" cxnId="{DE1031EF-3880-44B8-BB33-D7CCCDE0E01D}">
      <dgm:prSet/>
      <dgm:spPr/>
      <dgm:t>
        <a:bodyPr/>
        <a:lstStyle/>
        <a:p>
          <a:endParaRPr lang="fr-FR"/>
        </a:p>
      </dgm:t>
    </dgm:pt>
    <dgm:pt modelId="{E37764A1-4F35-40FD-A34A-4B039A08B25F}" type="sibTrans" cxnId="{DE1031EF-3880-44B8-BB33-D7CCCDE0E01D}">
      <dgm:prSet/>
      <dgm:spPr/>
      <dgm:t>
        <a:bodyPr/>
        <a:lstStyle/>
        <a:p>
          <a:endParaRPr lang="fr-FR"/>
        </a:p>
      </dgm:t>
    </dgm:pt>
    <dgm:pt modelId="{EB69EA47-AC5E-4CA0-A518-317F13958132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universel »</a:t>
          </a:r>
        </a:p>
      </dgm:t>
    </dgm:pt>
    <dgm:pt modelId="{57D93C25-4D0B-4444-9CE9-B06F75ACFB51}" type="parTrans" cxnId="{753D242F-06D0-4ED6-987F-2777F255A86B}">
      <dgm:prSet/>
      <dgm:spPr/>
      <dgm:t>
        <a:bodyPr/>
        <a:lstStyle/>
        <a:p>
          <a:endParaRPr lang="fr-FR"/>
        </a:p>
      </dgm:t>
    </dgm:pt>
    <dgm:pt modelId="{56A72431-D1FC-4A7C-9CF3-87BF2E51F0C2}" type="sibTrans" cxnId="{753D242F-06D0-4ED6-987F-2777F255A86B}">
      <dgm:prSet/>
      <dgm:spPr/>
      <dgm:t>
        <a:bodyPr/>
        <a:lstStyle/>
        <a:p>
          <a:endParaRPr lang="fr-FR"/>
        </a:p>
      </dgm:t>
    </dgm:pt>
    <dgm:pt modelId="{3BA55145-DD07-4352-A8D3-DFF767AF842A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Auparavant en retard en termes d’espérance de vie</a:t>
          </a:r>
        </a:p>
      </dgm:t>
    </dgm:pt>
    <dgm:pt modelId="{B371495C-E2EC-483B-A611-EE378D5833CF}" type="parTrans" cxnId="{26000341-929F-471C-90F8-157BCD2A6456}">
      <dgm:prSet/>
      <dgm:spPr/>
      <dgm:t>
        <a:bodyPr/>
        <a:lstStyle/>
        <a:p>
          <a:endParaRPr lang="fr-FR"/>
        </a:p>
      </dgm:t>
    </dgm:pt>
    <dgm:pt modelId="{960961F2-2B54-46A7-A854-11A602E79E96}" type="sibTrans" cxnId="{26000341-929F-471C-90F8-157BCD2A6456}">
      <dgm:prSet/>
      <dgm:spPr/>
      <dgm:t>
        <a:bodyPr/>
        <a:lstStyle/>
        <a:p>
          <a:endParaRPr lang="fr-FR"/>
        </a:p>
      </dgm:t>
    </dgm:pt>
    <dgm:pt modelId="{F039E8A1-C13C-4F55-B154-1F1E113D8C95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Mise en place d’actions permettant de rattraper ce retard</a:t>
          </a:r>
        </a:p>
      </dgm:t>
    </dgm:pt>
    <dgm:pt modelId="{A4DD7F73-E9E1-4420-B7A0-192674F314FD}" type="parTrans" cxnId="{2E923EDB-EBDE-4937-AE6C-726E4EC39E2C}">
      <dgm:prSet/>
      <dgm:spPr/>
      <dgm:t>
        <a:bodyPr/>
        <a:lstStyle/>
        <a:p>
          <a:endParaRPr lang="fr-FR"/>
        </a:p>
      </dgm:t>
    </dgm:pt>
    <dgm:pt modelId="{5E22249A-86C6-44C2-8933-FFD9B3A62B18}" type="sibTrans" cxnId="{2E923EDB-EBDE-4937-AE6C-726E4EC39E2C}">
      <dgm:prSet/>
      <dgm:spPr/>
      <dgm:t>
        <a:bodyPr/>
        <a:lstStyle/>
        <a:p>
          <a:endParaRPr lang="fr-FR"/>
        </a:p>
      </dgm:t>
    </dgm:pt>
    <dgm:pt modelId="{4A9D1C30-53E5-4898-9A65-58484FEAF65B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Part très importante du PIB injectée dans le système de santé</a:t>
          </a:r>
        </a:p>
      </dgm:t>
    </dgm:pt>
    <dgm:pt modelId="{2026174B-EAFD-49E5-B37D-191A11D02C80}" type="parTrans" cxnId="{84C56EC0-BD0D-4D79-A907-3373306F7D8E}">
      <dgm:prSet/>
      <dgm:spPr/>
      <dgm:t>
        <a:bodyPr/>
        <a:lstStyle/>
        <a:p>
          <a:endParaRPr lang="fr-FR"/>
        </a:p>
      </dgm:t>
    </dgm:pt>
    <dgm:pt modelId="{976D8DF0-DBC1-4CF6-A591-84BE283F934A}" type="sibTrans" cxnId="{84C56EC0-BD0D-4D79-A907-3373306F7D8E}">
      <dgm:prSet/>
      <dgm:spPr/>
      <dgm:t>
        <a:bodyPr/>
        <a:lstStyle/>
        <a:p>
          <a:endParaRPr lang="fr-FR"/>
        </a:p>
      </dgm:t>
    </dgm:pt>
    <dgm:pt modelId="{8E67B91A-6CA4-4C33-BCD6-ABEA604F00E8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Amélioration globale des conditions de santé de la population</a:t>
          </a:r>
        </a:p>
      </dgm:t>
    </dgm:pt>
    <dgm:pt modelId="{C2392AF5-A342-4FFC-B476-86F012DE51B6}" type="parTrans" cxnId="{034A42C2-9B5A-4CF2-91A1-0B728103A13C}">
      <dgm:prSet/>
      <dgm:spPr/>
      <dgm:t>
        <a:bodyPr/>
        <a:lstStyle/>
        <a:p>
          <a:endParaRPr lang="fr-FR"/>
        </a:p>
      </dgm:t>
    </dgm:pt>
    <dgm:pt modelId="{D9507E6F-5302-4948-8AD4-D3739A52B380}" type="sibTrans" cxnId="{034A42C2-9B5A-4CF2-91A1-0B728103A13C}">
      <dgm:prSet/>
      <dgm:spPr/>
      <dgm:t>
        <a:bodyPr/>
        <a:lstStyle/>
        <a:p>
          <a:endParaRPr lang="fr-FR"/>
        </a:p>
      </dgm:t>
    </dgm:pt>
    <dgm:pt modelId="{30F621C6-AE52-4900-8BC7-3FC73BB106A8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Autriche : </a:t>
          </a:r>
          <a:endParaRPr lang="fr-FR" sz="1900" dirty="0"/>
        </a:p>
      </dgm:t>
    </dgm:pt>
    <dgm:pt modelId="{900016D8-2AE7-419E-BD2D-C68D3B9949AC}" type="parTrans" cxnId="{23278ED7-DF57-4C1E-953F-EE058F5B90F0}">
      <dgm:prSet/>
      <dgm:spPr/>
      <dgm:t>
        <a:bodyPr/>
        <a:lstStyle/>
        <a:p>
          <a:endParaRPr lang="fr-FR"/>
        </a:p>
      </dgm:t>
    </dgm:pt>
    <dgm:pt modelId="{1CBED4D0-01EA-434D-B25A-1B7A128F7A4B}" type="sibTrans" cxnId="{23278ED7-DF57-4C1E-953F-EE058F5B90F0}">
      <dgm:prSet/>
      <dgm:spPr/>
      <dgm:t>
        <a:bodyPr/>
        <a:lstStyle/>
        <a:p>
          <a:endParaRPr lang="fr-FR"/>
        </a:p>
      </dgm:t>
    </dgm:pt>
    <dgm:pt modelId="{AA4C8282-72F6-4272-A0B5-951595380F3E}" type="pres">
      <dgm:prSet presAssocID="{37C26DC7-3208-465A-B436-AC1A09C1D306}" presName="linearFlow" presStyleCnt="0">
        <dgm:presLayoutVars>
          <dgm:dir/>
          <dgm:resizeHandles val="exact"/>
        </dgm:presLayoutVars>
      </dgm:prSet>
      <dgm:spPr/>
    </dgm:pt>
    <dgm:pt modelId="{9154297C-3C8A-4755-B43B-29A094C2C4FE}" type="pres">
      <dgm:prSet presAssocID="{FBDBBAC4-1042-4627-8921-204A54F30439}" presName="comp" presStyleCnt="0"/>
      <dgm:spPr/>
    </dgm:pt>
    <dgm:pt modelId="{ED63E4C6-F629-4372-81D2-5C25DC350BAF}" type="pres">
      <dgm:prSet presAssocID="{FBDBBAC4-1042-4627-8921-204A54F30439}" presName="rect2" presStyleLbl="node1" presStyleIdx="0" presStyleCnt="3" custScaleX="132687" custLinFactNeighborX="14911" custLinFactNeighborY="15760">
        <dgm:presLayoutVars>
          <dgm:bulletEnabled val="1"/>
        </dgm:presLayoutVars>
      </dgm:prSet>
      <dgm:spPr/>
    </dgm:pt>
    <dgm:pt modelId="{395499AB-3438-4C88-820A-F6F2F7DDF387}" type="pres">
      <dgm:prSet presAssocID="{FBDBBAC4-1042-4627-8921-204A54F30439}" presName="rect1" presStyleLbl="lnNode1" presStyleIdx="0" presStyleCnt="3" custLinFactNeighborX="130" custLinFactNeighborY="1576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0DDFB2CD-E329-4738-873D-8ADA49AA7DEB}" type="pres">
      <dgm:prSet presAssocID="{D218553D-400D-40DE-AA2D-A19B6FF886CF}" presName="sibTrans" presStyleCnt="0"/>
      <dgm:spPr/>
    </dgm:pt>
    <dgm:pt modelId="{96D1A534-8807-4662-A243-A7FD00D2A683}" type="pres">
      <dgm:prSet presAssocID="{7CDD2A84-95FF-4D8F-8E6D-4CE2925F3FF2}" presName="comp" presStyleCnt="0"/>
      <dgm:spPr/>
    </dgm:pt>
    <dgm:pt modelId="{B654CBC2-BB43-4401-BE3C-C0E571775772}" type="pres">
      <dgm:prSet presAssocID="{7CDD2A84-95FF-4D8F-8E6D-4CE2925F3FF2}" presName="rect2" presStyleLbl="node1" presStyleIdx="1" presStyleCnt="3" custScaleX="131288" custLinFactNeighborX="-925" custLinFactNeighborY="9761">
        <dgm:presLayoutVars>
          <dgm:bulletEnabled val="1"/>
        </dgm:presLayoutVars>
      </dgm:prSet>
      <dgm:spPr/>
    </dgm:pt>
    <dgm:pt modelId="{7BAA017B-1C5A-41CC-821C-8E052E449158}" type="pres">
      <dgm:prSet presAssocID="{7CDD2A84-95FF-4D8F-8E6D-4CE2925F3FF2}" presName="rect1" presStyleLbl="lnNode1" presStyleIdx="1" presStyleCnt="3" custLinFactNeighborX="33722" custLinFactNeighborY="976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29387C6A-CFB1-4CCB-89A4-BE1D1DD6FE50}" type="pres">
      <dgm:prSet presAssocID="{88980C5F-9F84-4181-B337-1BDB18909EFB}" presName="sibTrans" presStyleCnt="0"/>
      <dgm:spPr/>
    </dgm:pt>
    <dgm:pt modelId="{5E579A18-0351-46A8-8D6C-D41D1D62EE04}" type="pres">
      <dgm:prSet presAssocID="{30F621C6-AE52-4900-8BC7-3FC73BB106A8}" presName="comp" presStyleCnt="0"/>
      <dgm:spPr/>
    </dgm:pt>
    <dgm:pt modelId="{C36EDCE2-FEAB-41E8-B2F0-C7F54CD63F5F}" type="pres">
      <dgm:prSet presAssocID="{30F621C6-AE52-4900-8BC7-3FC73BB106A8}" presName="rect2" presStyleLbl="node1" presStyleIdx="2" presStyleCnt="3" custScaleX="133868" custLinFactNeighborX="16155" custLinFactNeighborY="217">
        <dgm:presLayoutVars>
          <dgm:bulletEnabled val="1"/>
        </dgm:presLayoutVars>
      </dgm:prSet>
      <dgm:spPr/>
    </dgm:pt>
    <dgm:pt modelId="{30C9E384-0D70-47A1-B9ED-493299B5CFB6}" type="pres">
      <dgm:prSet presAssocID="{30F621C6-AE52-4900-8BC7-3FC73BB106A8}" presName="rect1" presStyleLbl="ln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0022CF05-A574-470B-865C-8DD2EBF06AA1}" type="presOf" srcId="{3BA55145-DD07-4352-A8D3-DFF767AF842A}" destId="{B654CBC2-BB43-4401-BE3C-C0E571775772}" srcOrd="0" destOrd="2" presId="urn:microsoft.com/office/officeart/2008/layout/AlternatingPictureBlocks"/>
    <dgm:cxn modelId="{14B0CA27-7AF5-4726-B97B-9814A8724176}" type="presOf" srcId="{FBDBBAC4-1042-4627-8921-204A54F30439}" destId="{ED63E4C6-F629-4372-81D2-5C25DC350BAF}" srcOrd="0" destOrd="0" presId="urn:microsoft.com/office/officeart/2008/layout/AlternatingPictureBlocks"/>
    <dgm:cxn modelId="{1572272D-64F1-4B39-9F6D-51F0F42BB1CC}" type="presOf" srcId="{EB69EA47-AC5E-4CA0-A518-317F13958132}" destId="{B654CBC2-BB43-4401-BE3C-C0E571775772}" srcOrd="0" destOrd="1" presId="urn:microsoft.com/office/officeart/2008/layout/AlternatingPictureBlocks"/>
    <dgm:cxn modelId="{753D242F-06D0-4ED6-987F-2777F255A86B}" srcId="{7CDD2A84-95FF-4D8F-8E6D-4CE2925F3FF2}" destId="{EB69EA47-AC5E-4CA0-A518-317F13958132}" srcOrd="0" destOrd="0" parTransId="{57D93C25-4D0B-4444-9CE9-B06F75ACFB51}" sibTransId="{56A72431-D1FC-4A7C-9CF3-87BF2E51F0C2}"/>
    <dgm:cxn modelId="{26000341-929F-471C-90F8-157BCD2A6456}" srcId="{7CDD2A84-95FF-4D8F-8E6D-4CE2925F3FF2}" destId="{3BA55145-DD07-4352-A8D3-DFF767AF842A}" srcOrd="1" destOrd="0" parTransId="{B371495C-E2EC-483B-A611-EE378D5833CF}" sibTransId="{960961F2-2B54-46A7-A854-11A602E79E96}"/>
    <dgm:cxn modelId="{603DC241-1FAE-4150-8914-F1738B771928}" type="presOf" srcId="{7CDD2A84-95FF-4D8F-8E6D-4CE2925F3FF2}" destId="{B654CBC2-BB43-4401-BE3C-C0E571775772}" srcOrd="0" destOrd="0" presId="urn:microsoft.com/office/officeart/2008/layout/AlternatingPictureBlocks"/>
    <dgm:cxn modelId="{701C7945-69EA-4200-9705-25DD62665C5E}" type="presOf" srcId="{F039E8A1-C13C-4F55-B154-1F1E113D8C95}" destId="{B654CBC2-BB43-4401-BE3C-C0E571775772}" srcOrd="0" destOrd="3" presId="urn:microsoft.com/office/officeart/2008/layout/AlternatingPictureBlocks"/>
    <dgm:cxn modelId="{5C58225D-A990-456F-99A7-5A57E9E49080}" type="presOf" srcId="{8E67B91A-6CA4-4C33-BCD6-ABEA604F00E8}" destId="{C36EDCE2-FEAB-41E8-B2F0-C7F54CD63F5F}" srcOrd="0" destOrd="3" presId="urn:microsoft.com/office/officeart/2008/layout/AlternatingPictureBlocks"/>
    <dgm:cxn modelId="{768C805E-94E7-4ECF-8AFB-DFCFAE65650B}" srcId="{37C26DC7-3208-465A-B436-AC1A09C1D306}" destId="{7CDD2A84-95FF-4D8F-8E6D-4CE2925F3FF2}" srcOrd="1" destOrd="0" parTransId="{F4AFB239-35C0-4255-B72B-9C98E1F3E922}" sibTransId="{88980C5F-9F84-4181-B337-1BDB18909EFB}"/>
    <dgm:cxn modelId="{3DAE4E6B-E60C-4691-A8A3-66A4D99212C2}" type="presOf" srcId="{37C26DC7-3208-465A-B436-AC1A09C1D306}" destId="{AA4C8282-72F6-4272-A0B5-951595380F3E}" srcOrd="0" destOrd="0" presId="urn:microsoft.com/office/officeart/2008/layout/AlternatingPictureBlocks"/>
    <dgm:cxn modelId="{ABAB6976-0AA6-4688-A4D7-8072D00C11F7}" srcId="{30F621C6-AE52-4900-8BC7-3FC73BB106A8}" destId="{0A7E7235-41B8-41B1-98A4-409C301E9AB9}" srcOrd="0" destOrd="0" parTransId="{946FC58F-D27F-4491-94F8-B2F54A958CFB}" sibTransId="{9C03A251-E567-4FAB-B205-67EE7CEBD607}"/>
    <dgm:cxn modelId="{1C5D8C8F-F5AE-44E1-9387-C0C7359B2D9A}" type="presOf" srcId="{4A9D1C30-53E5-4898-9A65-58484FEAF65B}" destId="{C36EDCE2-FEAB-41E8-B2F0-C7F54CD63F5F}" srcOrd="0" destOrd="2" presId="urn:microsoft.com/office/officeart/2008/layout/AlternatingPictureBlocks"/>
    <dgm:cxn modelId="{77C25BA0-1BD8-4010-9514-B72692FD669C}" srcId="{37C26DC7-3208-465A-B436-AC1A09C1D306}" destId="{FBDBBAC4-1042-4627-8921-204A54F30439}" srcOrd="0" destOrd="0" parTransId="{3BB29ECD-B9FA-4675-B463-FF3BF892A58C}" sibTransId="{D218553D-400D-40DE-AA2D-A19B6FF886CF}"/>
    <dgm:cxn modelId="{AE420CAE-5F23-4584-B44E-3DA3021B63C5}" type="presOf" srcId="{C544E6E9-7E0E-4B53-9A41-732245414CA6}" destId="{ED63E4C6-F629-4372-81D2-5C25DC350BAF}" srcOrd="0" destOrd="3" presId="urn:microsoft.com/office/officeart/2008/layout/AlternatingPictureBlocks"/>
    <dgm:cxn modelId="{84C56EC0-BD0D-4D79-A907-3373306F7D8E}" srcId="{30F621C6-AE52-4900-8BC7-3FC73BB106A8}" destId="{4A9D1C30-53E5-4898-9A65-58484FEAF65B}" srcOrd="1" destOrd="0" parTransId="{2026174B-EAFD-49E5-B37D-191A11D02C80}" sibTransId="{976D8DF0-DBC1-4CF6-A591-84BE283F934A}"/>
    <dgm:cxn modelId="{034A42C2-9B5A-4CF2-91A1-0B728103A13C}" srcId="{30F621C6-AE52-4900-8BC7-3FC73BB106A8}" destId="{8E67B91A-6CA4-4C33-BCD6-ABEA604F00E8}" srcOrd="2" destOrd="0" parTransId="{C2392AF5-A342-4FFC-B476-86F012DE51B6}" sibTransId="{D9507E6F-5302-4948-8AD4-D3739A52B380}"/>
    <dgm:cxn modelId="{E9DE04CB-5DF2-41AA-97D1-A656FBD53340}" type="presOf" srcId="{6B605ED3-2002-4A89-9D72-1659B8E8E91F}" destId="{ED63E4C6-F629-4372-81D2-5C25DC350BAF}" srcOrd="0" destOrd="2" presId="urn:microsoft.com/office/officeart/2008/layout/AlternatingPictureBlocks"/>
    <dgm:cxn modelId="{23278ED7-DF57-4C1E-953F-EE058F5B90F0}" srcId="{37C26DC7-3208-465A-B436-AC1A09C1D306}" destId="{30F621C6-AE52-4900-8BC7-3FC73BB106A8}" srcOrd="2" destOrd="0" parTransId="{900016D8-2AE7-419E-BD2D-C68D3B9949AC}" sibTransId="{1CBED4D0-01EA-434D-B25A-1B7A128F7A4B}"/>
    <dgm:cxn modelId="{2E923EDB-EBDE-4937-AE6C-726E4EC39E2C}" srcId="{7CDD2A84-95FF-4D8F-8E6D-4CE2925F3FF2}" destId="{F039E8A1-C13C-4F55-B154-1F1E113D8C95}" srcOrd="2" destOrd="0" parTransId="{A4DD7F73-E9E1-4420-B7A0-192674F314FD}" sibTransId="{5E22249A-86C6-44C2-8933-FFD9B3A62B18}"/>
    <dgm:cxn modelId="{A194E1E3-DD3B-4E9D-945A-A93595F62F36}" srcId="{FBDBBAC4-1042-4627-8921-204A54F30439}" destId="{1C76CCA3-13B4-4F4F-8A98-C871540A78E1}" srcOrd="0" destOrd="0" parTransId="{795F24AE-A15B-46E2-A5ED-B05F8B89FB49}" sibTransId="{37F1BCB8-E754-4A13-8FC4-373DD313FE6E}"/>
    <dgm:cxn modelId="{8785D4E5-9480-420C-94A9-D873EFC15796}" type="presOf" srcId="{1C76CCA3-13B4-4F4F-8A98-C871540A78E1}" destId="{ED63E4C6-F629-4372-81D2-5C25DC350BAF}" srcOrd="0" destOrd="1" presId="urn:microsoft.com/office/officeart/2008/layout/AlternatingPictureBlocks"/>
    <dgm:cxn modelId="{4CB05AEB-1FB7-44B4-AC52-1739D12E5589}" type="presOf" srcId="{30F621C6-AE52-4900-8BC7-3FC73BB106A8}" destId="{C36EDCE2-FEAB-41E8-B2F0-C7F54CD63F5F}" srcOrd="0" destOrd="0" presId="urn:microsoft.com/office/officeart/2008/layout/AlternatingPictureBlocks"/>
    <dgm:cxn modelId="{550661EE-9273-47E2-808C-432394D006B8}" srcId="{FBDBBAC4-1042-4627-8921-204A54F30439}" destId="{6B605ED3-2002-4A89-9D72-1659B8E8E91F}" srcOrd="1" destOrd="0" parTransId="{F831E769-442A-4B1C-B822-0FD3A34E4B0A}" sibTransId="{4442E566-D31C-4FAF-845C-2CE1EF5B92F3}"/>
    <dgm:cxn modelId="{DE1031EF-3880-44B8-BB33-D7CCCDE0E01D}" srcId="{FBDBBAC4-1042-4627-8921-204A54F30439}" destId="{C544E6E9-7E0E-4B53-9A41-732245414CA6}" srcOrd="2" destOrd="0" parTransId="{6C564B58-649B-45B6-AAE0-F2BD4FA72B0E}" sibTransId="{E37764A1-4F35-40FD-A34A-4B039A08B25F}"/>
    <dgm:cxn modelId="{06FF76F0-9299-40B7-A3B9-B027F47D4299}" type="presOf" srcId="{0A7E7235-41B8-41B1-98A4-409C301E9AB9}" destId="{C36EDCE2-FEAB-41E8-B2F0-C7F54CD63F5F}" srcOrd="0" destOrd="1" presId="urn:microsoft.com/office/officeart/2008/layout/AlternatingPictureBlocks"/>
    <dgm:cxn modelId="{8841341A-2785-48D6-A6F8-EC5B8371E9C9}" type="presParOf" srcId="{AA4C8282-72F6-4272-A0B5-951595380F3E}" destId="{9154297C-3C8A-4755-B43B-29A094C2C4FE}" srcOrd="0" destOrd="0" presId="urn:microsoft.com/office/officeart/2008/layout/AlternatingPictureBlocks"/>
    <dgm:cxn modelId="{10D7215D-B697-41D4-9D23-7E877AAF89B4}" type="presParOf" srcId="{9154297C-3C8A-4755-B43B-29A094C2C4FE}" destId="{ED63E4C6-F629-4372-81D2-5C25DC350BAF}" srcOrd="0" destOrd="0" presId="urn:microsoft.com/office/officeart/2008/layout/AlternatingPictureBlocks"/>
    <dgm:cxn modelId="{A42047C1-F2F5-4C2C-ADCD-C1CA3B6D838C}" type="presParOf" srcId="{9154297C-3C8A-4755-B43B-29A094C2C4FE}" destId="{395499AB-3438-4C88-820A-F6F2F7DDF387}" srcOrd="1" destOrd="0" presId="urn:microsoft.com/office/officeart/2008/layout/AlternatingPictureBlocks"/>
    <dgm:cxn modelId="{886B3C77-7811-4E65-B6D5-FF229096E9A9}" type="presParOf" srcId="{AA4C8282-72F6-4272-A0B5-951595380F3E}" destId="{0DDFB2CD-E329-4738-873D-8ADA49AA7DEB}" srcOrd="1" destOrd="0" presId="urn:microsoft.com/office/officeart/2008/layout/AlternatingPictureBlocks"/>
    <dgm:cxn modelId="{9A0D928D-9364-4CF4-AAEB-6BD7E26F2B55}" type="presParOf" srcId="{AA4C8282-72F6-4272-A0B5-951595380F3E}" destId="{96D1A534-8807-4662-A243-A7FD00D2A683}" srcOrd="2" destOrd="0" presId="urn:microsoft.com/office/officeart/2008/layout/AlternatingPictureBlocks"/>
    <dgm:cxn modelId="{D57582D2-A1BE-42C0-9202-328F4CA9D1F3}" type="presParOf" srcId="{96D1A534-8807-4662-A243-A7FD00D2A683}" destId="{B654CBC2-BB43-4401-BE3C-C0E571775772}" srcOrd="0" destOrd="0" presId="urn:microsoft.com/office/officeart/2008/layout/AlternatingPictureBlocks"/>
    <dgm:cxn modelId="{116FA201-79F6-43C3-9944-75C4404501B0}" type="presParOf" srcId="{96D1A534-8807-4662-A243-A7FD00D2A683}" destId="{7BAA017B-1C5A-41CC-821C-8E052E449158}" srcOrd="1" destOrd="0" presId="urn:microsoft.com/office/officeart/2008/layout/AlternatingPictureBlocks"/>
    <dgm:cxn modelId="{B4308BA4-17F3-4923-BF3C-A6A2909932BA}" type="presParOf" srcId="{AA4C8282-72F6-4272-A0B5-951595380F3E}" destId="{29387C6A-CFB1-4CCB-89A4-BE1D1DD6FE50}" srcOrd="3" destOrd="0" presId="urn:microsoft.com/office/officeart/2008/layout/AlternatingPictureBlocks"/>
    <dgm:cxn modelId="{087966D8-632F-4241-9D0E-0D9CE73A0251}" type="presParOf" srcId="{AA4C8282-72F6-4272-A0B5-951595380F3E}" destId="{5E579A18-0351-46A8-8D6C-D41D1D62EE04}" srcOrd="4" destOrd="0" presId="urn:microsoft.com/office/officeart/2008/layout/AlternatingPictureBlocks"/>
    <dgm:cxn modelId="{767C922A-5B85-4C76-84CE-BAAD229D413F}" type="presParOf" srcId="{5E579A18-0351-46A8-8D6C-D41D1D62EE04}" destId="{C36EDCE2-FEAB-41E8-B2F0-C7F54CD63F5F}" srcOrd="0" destOrd="0" presId="urn:microsoft.com/office/officeart/2008/layout/AlternatingPictureBlocks"/>
    <dgm:cxn modelId="{F0C85359-E71A-4B16-A6C2-372F71E6A0B4}" type="presParOf" srcId="{5E579A18-0351-46A8-8D6C-D41D1D62EE04}" destId="{30C9E384-0D70-47A1-B9ED-493299B5CF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CAD9E0-CA22-4221-8F9D-47FB7344F0BF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</dgm:pt>
    <dgm:pt modelId="{FCCFB870-B800-47BB-A587-C5369CBD7597}">
      <dgm:prSet phldrT="[Texte]"/>
      <dgm:spPr/>
      <dgm:t>
        <a:bodyPr/>
        <a:lstStyle/>
        <a:p>
          <a:r>
            <a:rPr lang="fr-FR" dirty="0"/>
            <a:t>Restructuration des politiques dans divers domaines</a:t>
          </a:r>
        </a:p>
      </dgm:t>
    </dgm:pt>
    <dgm:pt modelId="{FBA03F10-41CE-429C-8274-913F6F27E50F}" type="parTrans" cxnId="{C5C3136D-891F-48C7-9F0A-7DAA30A1F621}">
      <dgm:prSet/>
      <dgm:spPr/>
      <dgm:t>
        <a:bodyPr/>
        <a:lstStyle/>
        <a:p>
          <a:endParaRPr lang="fr-FR"/>
        </a:p>
      </dgm:t>
    </dgm:pt>
    <dgm:pt modelId="{34E72321-7468-42C4-B29D-D0CCFF3D61AF}" type="sibTrans" cxnId="{C5C3136D-891F-48C7-9F0A-7DAA30A1F621}">
      <dgm:prSet/>
      <dgm:spPr/>
      <dgm:t>
        <a:bodyPr/>
        <a:lstStyle/>
        <a:p>
          <a:endParaRPr lang="fr-FR"/>
        </a:p>
      </dgm:t>
    </dgm:pt>
    <dgm:pt modelId="{46A1F22D-47DC-4572-8D05-5BBA5A529A6A}">
      <dgm:prSet/>
      <dgm:spPr/>
      <dgm:t>
        <a:bodyPr/>
        <a:lstStyle/>
        <a:p>
          <a:r>
            <a:rPr lang="fr-FR" dirty="0"/>
            <a:t>Mise en place de politiques d’austérité et de libre-échange</a:t>
          </a:r>
        </a:p>
      </dgm:t>
    </dgm:pt>
    <dgm:pt modelId="{56185A03-1537-41C0-AC3A-0746BB04FCB3}" type="parTrans" cxnId="{58FE7F53-B405-4B0A-9B75-90929672AB0B}">
      <dgm:prSet/>
      <dgm:spPr/>
      <dgm:t>
        <a:bodyPr/>
        <a:lstStyle/>
        <a:p>
          <a:endParaRPr lang="fr-FR"/>
        </a:p>
      </dgm:t>
    </dgm:pt>
    <dgm:pt modelId="{3B062F0D-B5C9-4081-9A32-F4D6743DAA31}" type="sibTrans" cxnId="{58FE7F53-B405-4B0A-9B75-90929672AB0B}">
      <dgm:prSet/>
      <dgm:spPr/>
      <dgm:t>
        <a:bodyPr/>
        <a:lstStyle/>
        <a:p>
          <a:endParaRPr lang="fr-FR"/>
        </a:p>
      </dgm:t>
    </dgm:pt>
    <dgm:pt modelId="{10116BC5-5053-4D48-92FC-0D2C69441ABE}">
      <dgm:prSet/>
      <dgm:spPr/>
      <dgm:t>
        <a:bodyPr/>
        <a:lstStyle/>
        <a:p>
          <a:r>
            <a:rPr lang="fr-FR" dirty="0"/>
            <a:t>Conséquences : chômage, perte de pouvoir d’achat etc.</a:t>
          </a:r>
        </a:p>
      </dgm:t>
    </dgm:pt>
    <dgm:pt modelId="{581403F3-30A1-4D89-8E97-6862EBF7F963}" type="parTrans" cxnId="{0C1C437C-59C7-45A4-A7A7-F2D9C9D053CA}">
      <dgm:prSet/>
      <dgm:spPr/>
      <dgm:t>
        <a:bodyPr/>
        <a:lstStyle/>
        <a:p>
          <a:endParaRPr lang="fr-FR"/>
        </a:p>
      </dgm:t>
    </dgm:pt>
    <dgm:pt modelId="{771C2DBB-48C5-4CFC-940F-3C5C511F8D3C}" type="sibTrans" cxnId="{0C1C437C-59C7-45A4-A7A7-F2D9C9D053CA}">
      <dgm:prSet/>
      <dgm:spPr/>
      <dgm:t>
        <a:bodyPr/>
        <a:lstStyle/>
        <a:p>
          <a:endParaRPr lang="fr-FR"/>
        </a:p>
      </dgm:t>
    </dgm:pt>
    <dgm:pt modelId="{A5C2A541-7890-4632-B7E0-49DA668D2A1E}">
      <dgm:prSet/>
      <dgm:spPr/>
      <dgm:t>
        <a:bodyPr/>
        <a:lstStyle/>
        <a:p>
          <a:pPr>
            <a:buNone/>
          </a:pPr>
          <a:r>
            <a:rPr lang="fr-FR"/>
            <a:t>La crise de 2008 a mis en lumière les faiblesses des systèmes de santé nationaux.</a:t>
          </a:r>
          <a:endParaRPr lang="fr-FR" dirty="0"/>
        </a:p>
      </dgm:t>
    </dgm:pt>
    <dgm:pt modelId="{1F94CB20-75F2-4FA0-94C1-02401FB583A4}" type="parTrans" cxnId="{4648E530-B82B-4469-A1E9-83C078C0B664}">
      <dgm:prSet/>
      <dgm:spPr/>
      <dgm:t>
        <a:bodyPr/>
        <a:lstStyle/>
        <a:p>
          <a:endParaRPr lang="fr-FR"/>
        </a:p>
      </dgm:t>
    </dgm:pt>
    <dgm:pt modelId="{D472220D-2E96-4F24-9C43-3F8E5C2F386F}" type="sibTrans" cxnId="{4648E530-B82B-4469-A1E9-83C078C0B664}">
      <dgm:prSet/>
      <dgm:spPr/>
      <dgm:t>
        <a:bodyPr/>
        <a:lstStyle/>
        <a:p>
          <a:endParaRPr lang="fr-FR"/>
        </a:p>
      </dgm:t>
    </dgm:pt>
    <dgm:pt modelId="{B2DB5CA6-6E91-4FF5-8D65-42E9084BADC9}" type="pres">
      <dgm:prSet presAssocID="{B1CAD9E0-CA22-4221-8F9D-47FB7344F0BF}" presName="outerComposite" presStyleCnt="0">
        <dgm:presLayoutVars>
          <dgm:chMax val="5"/>
          <dgm:dir/>
          <dgm:resizeHandles val="exact"/>
        </dgm:presLayoutVars>
      </dgm:prSet>
      <dgm:spPr/>
    </dgm:pt>
    <dgm:pt modelId="{4CE8D132-8D00-4764-A1C0-3E342BADD8F0}" type="pres">
      <dgm:prSet presAssocID="{B1CAD9E0-CA22-4221-8F9D-47FB7344F0BF}" presName="dummyMaxCanvas" presStyleCnt="0">
        <dgm:presLayoutVars/>
      </dgm:prSet>
      <dgm:spPr/>
    </dgm:pt>
    <dgm:pt modelId="{6FB33C5E-5288-48EA-973B-9CBD3653CBF4}" type="pres">
      <dgm:prSet presAssocID="{B1CAD9E0-CA22-4221-8F9D-47FB7344F0BF}" presName="FourNodes_1" presStyleLbl="node1" presStyleIdx="0" presStyleCnt="4">
        <dgm:presLayoutVars>
          <dgm:bulletEnabled val="1"/>
        </dgm:presLayoutVars>
      </dgm:prSet>
      <dgm:spPr/>
    </dgm:pt>
    <dgm:pt modelId="{CCC5C2D9-5764-4852-A796-460B71E79A99}" type="pres">
      <dgm:prSet presAssocID="{B1CAD9E0-CA22-4221-8F9D-47FB7344F0BF}" presName="FourNodes_2" presStyleLbl="node1" presStyleIdx="1" presStyleCnt="4">
        <dgm:presLayoutVars>
          <dgm:bulletEnabled val="1"/>
        </dgm:presLayoutVars>
      </dgm:prSet>
      <dgm:spPr/>
    </dgm:pt>
    <dgm:pt modelId="{AFEA20D3-BCAE-4551-9452-3FB7189372AB}" type="pres">
      <dgm:prSet presAssocID="{B1CAD9E0-CA22-4221-8F9D-47FB7344F0BF}" presName="FourNodes_3" presStyleLbl="node1" presStyleIdx="2" presStyleCnt="4">
        <dgm:presLayoutVars>
          <dgm:bulletEnabled val="1"/>
        </dgm:presLayoutVars>
      </dgm:prSet>
      <dgm:spPr/>
    </dgm:pt>
    <dgm:pt modelId="{6F170302-F717-4961-B5D7-CB7DF4217720}" type="pres">
      <dgm:prSet presAssocID="{B1CAD9E0-CA22-4221-8F9D-47FB7344F0BF}" presName="FourNodes_4" presStyleLbl="node1" presStyleIdx="3" presStyleCnt="4">
        <dgm:presLayoutVars>
          <dgm:bulletEnabled val="1"/>
        </dgm:presLayoutVars>
      </dgm:prSet>
      <dgm:spPr/>
    </dgm:pt>
    <dgm:pt modelId="{232537D5-EE14-4233-99A5-58EBEFDCEEDA}" type="pres">
      <dgm:prSet presAssocID="{B1CAD9E0-CA22-4221-8F9D-47FB7344F0BF}" presName="FourConn_1-2" presStyleLbl="fgAccFollowNode1" presStyleIdx="0" presStyleCnt="3">
        <dgm:presLayoutVars>
          <dgm:bulletEnabled val="1"/>
        </dgm:presLayoutVars>
      </dgm:prSet>
      <dgm:spPr/>
    </dgm:pt>
    <dgm:pt modelId="{2934BB97-C92D-4BC3-A1D3-09F645000106}" type="pres">
      <dgm:prSet presAssocID="{B1CAD9E0-CA22-4221-8F9D-47FB7344F0BF}" presName="FourConn_2-3" presStyleLbl="fgAccFollowNode1" presStyleIdx="1" presStyleCnt="3">
        <dgm:presLayoutVars>
          <dgm:bulletEnabled val="1"/>
        </dgm:presLayoutVars>
      </dgm:prSet>
      <dgm:spPr/>
    </dgm:pt>
    <dgm:pt modelId="{5ADAD4DD-CE0F-439D-9ACC-7189077E44DE}" type="pres">
      <dgm:prSet presAssocID="{B1CAD9E0-CA22-4221-8F9D-47FB7344F0BF}" presName="FourConn_3-4" presStyleLbl="fgAccFollowNode1" presStyleIdx="2" presStyleCnt="3">
        <dgm:presLayoutVars>
          <dgm:bulletEnabled val="1"/>
        </dgm:presLayoutVars>
      </dgm:prSet>
      <dgm:spPr/>
    </dgm:pt>
    <dgm:pt modelId="{FF27185A-25A8-4648-854E-8CE8D82F2422}" type="pres">
      <dgm:prSet presAssocID="{B1CAD9E0-CA22-4221-8F9D-47FB7344F0BF}" presName="FourNodes_1_text" presStyleLbl="node1" presStyleIdx="3" presStyleCnt="4">
        <dgm:presLayoutVars>
          <dgm:bulletEnabled val="1"/>
        </dgm:presLayoutVars>
      </dgm:prSet>
      <dgm:spPr/>
    </dgm:pt>
    <dgm:pt modelId="{B2FFA530-00CE-4557-80DB-4070B9F09111}" type="pres">
      <dgm:prSet presAssocID="{B1CAD9E0-CA22-4221-8F9D-47FB7344F0BF}" presName="FourNodes_2_text" presStyleLbl="node1" presStyleIdx="3" presStyleCnt="4">
        <dgm:presLayoutVars>
          <dgm:bulletEnabled val="1"/>
        </dgm:presLayoutVars>
      </dgm:prSet>
      <dgm:spPr/>
    </dgm:pt>
    <dgm:pt modelId="{EF4A9765-A869-49A3-A5F7-550B675C7BAF}" type="pres">
      <dgm:prSet presAssocID="{B1CAD9E0-CA22-4221-8F9D-47FB7344F0BF}" presName="FourNodes_3_text" presStyleLbl="node1" presStyleIdx="3" presStyleCnt="4">
        <dgm:presLayoutVars>
          <dgm:bulletEnabled val="1"/>
        </dgm:presLayoutVars>
      </dgm:prSet>
      <dgm:spPr/>
    </dgm:pt>
    <dgm:pt modelId="{F3A07009-50E6-4400-BCA3-1397A816B34F}" type="pres">
      <dgm:prSet presAssocID="{B1CAD9E0-CA22-4221-8F9D-47FB7344F0B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03859902-E72B-4035-8CA3-45490924CA49}" type="presOf" srcId="{3B062F0D-B5C9-4081-9A32-F4D6743DAA31}" destId="{2934BB97-C92D-4BC3-A1D3-09F645000106}" srcOrd="0" destOrd="0" presId="urn:microsoft.com/office/officeart/2005/8/layout/vProcess5"/>
    <dgm:cxn modelId="{CD2A0124-C54E-4432-BF85-2ED23BE01211}" type="presOf" srcId="{FCCFB870-B800-47BB-A587-C5369CBD7597}" destId="{FF27185A-25A8-4648-854E-8CE8D82F2422}" srcOrd="1" destOrd="0" presId="urn:microsoft.com/office/officeart/2005/8/layout/vProcess5"/>
    <dgm:cxn modelId="{F2616025-3A0D-4BE6-9C10-79F6DAFB46FF}" type="presOf" srcId="{10116BC5-5053-4D48-92FC-0D2C69441ABE}" destId="{AFEA20D3-BCAE-4551-9452-3FB7189372AB}" srcOrd="0" destOrd="0" presId="urn:microsoft.com/office/officeart/2005/8/layout/vProcess5"/>
    <dgm:cxn modelId="{4648E530-B82B-4469-A1E9-83C078C0B664}" srcId="{B1CAD9E0-CA22-4221-8F9D-47FB7344F0BF}" destId="{A5C2A541-7890-4632-B7E0-49DA668D2A1E}" srcOrd="3" destOrd="0" parTransId="{1F94CB20-75F2-4FA0-94C1-02401FB583A4}" sibTransId="{D472220D-2E96-4F24-9C43-3F8E5C2F386F}"/>
    <dgm:cxn modelId="{7ED6364C-3F84-42D3-933C-845B7B3741A1}" type="presOf" srcId="{46A1F22D-47DC-4572-8D05-5BBA5A529A6A}" destId="{B2FFA530-00CE-4557-80DB-4070B9F09111}" srcOrd="1" destOrd="0" presId="urn:microsoft.com/office/officeart/2005/8/layout/vProcess5"/>
    <dgm:cxn modelId="{58FE7F53-B405-4B0A-9B75-90929672AB0B}" srcId="{B1CAD9E0-CA22-4221-8F9D-47FB7344F0BF}" destId="{46A1F22D-47DC-4572-8D05-5BBA5A529A6A}" srcOrd="1" destOrd="0" parTransId="{56185A03-1537-41C0-AC3A-0746BB04FCB3}" sibTransId="{3B062F0D-B5C9-4081-9A32-F4D6743DAA31}"/>
    <dgm:cxn modelId="{C5C3136D-891F-48C7-9F0A-7DAA30A1F621}" srcId="{B1CAD9E0-CA22-4221-8F9D-47FB7344F0BF}" destId="{FCCFB870-B800-47BB-A587-C5369CBD7597}" srcOrd="0" destOrd="0" parTransId="{FBA03F10-41CE-429C-8274-913F6F27E50F}" sibTransId="{34E72321-7468-42C4-B29D-D0CCFF3D61AF}"/>
    <dgm:cxn modelId="{0C1C437C-59C7-45A4-A7A7-F2D9C9D053CA}" srcId="{B1CAD9E0-CA22-4221-8F9D-47FB7344F0BF}" destId="{10116BC5-5053-4D48-92FC-0D2C69441ABE}" srcOrd="2" destOrd="0" parTransId="{581403F3-30A1-4D89-8E97-6862EBF7F963}" sibTransId="{771C2DBB-48C5-4CFC-940F-3C5C511F8D3C}"/>
    <dgm:cxn modelId="{48F59A83-42C6-43D9-A7C1-FB59F4B81BD6}" type="presOf" srcId="{A5C2A541-7890-4632-B7E0-49DA668D2A1E}" destId="{6F170302-F717-4961-B5D7-CB7DF4217720}" srcOrd="0" destOrd="0" presId="urn:microsoft.com/office/officeart/2005/8/layout/vProcess5"/>
    <dgm:cxn modelId="{EE0B5D93-C93D-43C9-8B00-08107D4AD02E}" type="presOf" srcId="{10116BC5-5053-4D48-92FC-0D2C69441ABE}" destId="{EF4A9765-A869-49A3-A5F7-550B675C7BAF}" srcOrd="1" destOrd="0" presId="urn:microsoft.com/office/officeart/2005/8/layout/vProcess5"/>
    <dgm:cxn modelId="{FBD8589B-EB0D-48BC-BC28-081278FB6B50}" type="presOf" srcId="{771C2DBB-48C5-4CFC-940F-3C5C511F8D3C}" destId="{5ADAD4DD-CE0F-439D-9ACC-7189077E44DE}" srcOrd="0" destOrd="0" presId="urn:microsoft.com/office/officeart/2005/8/layout/vProcess5"/>
    <dgm:cxn modelId="{B62C5DB6-7676-4254-B29B-4BDC45366946}" type="presOf" srcId="{B1CAD9E0-CA22-4221-8F9D-47FB7344F0BF}" destId="{B2DB5CA6-6E91-4FF5-8D65-42E9084BADC9}" srcOrd="0" destOrd="0" presId="urn:microsoft.com/office/officeart/2005/8/layout/vProcess5"/>
    <dgm:cxn modelId="{869E2DCE-698F-44DF-8F76-0A1F3918FBCA}" type="presOf" srcId="{34E72321-7468-42C4-B29D-D0CCFF3D61AF}" destId="{232537D5-EE14-4233-99A5-58EBEFDCEEDA}" srcOrd="0" destOrd="0" presId="urn:microsoft.com/office/officeart/2005/8/layout/vProcess5"/>
    <dgm:cxn modelId="{F2E1A6D4-B37D-4F70-99FD-775469CD5FFE}" type="presOf" srcId="{A5C2A541-7890-4632-B7E0-49DA668D2A1E}" destId="{F3A07009-50E6-4400-BCA3-1397A816B34F}" srcOrd="1" destOrd="0" presId="urn:microsoft.com/office/officeart/2005/8/layout/vProcess5"/>
    <dgm:cxn modelId="{9874C8DF-C6A3-4139-9960-8A2C6D7B044A}" type="presOf" srcId="{46A1F22D-47DC-4572-8D05-5BBA5A529A6A}" destId="{CCC5C2D9-5764-4852-A796-460B71E79A99}" srcOrd="0" destOrd="0" presId="urn:microsoft.com/office/officeart/2005/8/layout/vProcess5"/>
    <dgm:cxn modelId="{DADD49F2-5D2B-40DD-B864-0851CFF710B9}" type="presOf" srcId="{FCCFB870-B800-47BB-A587-C5369CBD7597}" destId="{6FB33C5E-5288-48EA-973B-9CBD3653CBF4}" srcOrd="0" destOrd="0" presId="urn:microsoft.com/office/officeart/2005/8/layout/vProcess5"/>
    <dgm:cxn modelId="{F6D692ED-29D9-47E3-9FD3-8167AB9422C1}" type="presParOf" srcId="{B2DB5CA6-6E91-4FF5-8D65-42E9084BADC9}" destId="{4CE8D132-8D00-4764-A1C0-3E342BADD8F0}" srcOrd="0" destOrd="0" presId="urn:microsoft.com/office/officeart/2005/8/layout/vProcess5"/>
    <dgm:cxn modelId="{03FAD72A-C100-4839-A685-78648E5AC6C7}" type="presParOf" srcId="{B2DB5CA6-6E91-4FF5-8D65-42E9084BADC9}" destId="{6FB33C5E-5288-48EA-973B-9CBD3653CBF4}" srcOrd="1" destOrd="0" presId="urn:microsoft.com/office/officeart/2005/8/layout/vProcess5"/>
    <dgm:cxn modelId="{08B14435-E969-4C90-B9F5-27131976D537}" type="presParOf" srcId="{B2DB5CA6-6E91-4FF5-8D65-42E9084BADC9}" destId="{CCC5C2D9-5764-4852-A796-460B71E79A99}" srcOrd="2" destOrd="0" presId="urn:microsoft.com/office/officeart/2005/8/layout/vProcess5"/>
    <dgm:cxn modelId="{E1B0CA63-B224-4BAC-9CF6-D9F779990592}" type="presParOf" srcId="{B2DB5CA6-6E91-4FF5-8D65-42E9084BADC9}" destId="{AFEA20D3-BCAE-4551-9452-3FB7189372AB}" srcOrd="3" destOrd="0" presId="urn:microsoft.com/office/officeart/2005/8/layout/vProcess5"/>
    <dgm:cxn modelId="{CE8F627A-0023-48C0-A257-DBBD3BB6696B}" type="presParOf" srcId="{B2DB5CA6-6E91-4FF5-8D65-42E9084BADC9}" destId="{6F170302-F717-4961-B5D7-CB7DF4217720}" srcOrd="4" destOrd="0" presId="urn:microsoft.com/office/officeart/2005/8/layout/vProcess5"/>
    <dgm:cxn modelId="{F5399EF7-129D-4B8A-8759-1DB841DA426C}" type="presParOf" srcId="{B2DB5CA6-6E91-4FF5-8D65-42E9084BADC9}" destId="{232537D5-EE14-4233-99A5-58EBEFDCEEDA}" srcOrd="5" destOrd="0" presId="urn:microsoft.com/office/officeart/2005/8/layout/vProcess5"/>
    <dgm:cxn modelId="{865665D6-FF8B-4A90-AA0C-8BEE1AD81A1C}" type="presParOf" srcId="{B2DB5CA6-6E91-4FF5-8D65-42E9084BADC9}" destId="{2934BB97-C92D-4BC3-A1D3-09F645000106}" srcOrd="6" destOrd="0" presId="urn:microsoft.com/office/officeart/2005/8/layout/vProcess5"/>
    <dgm:cxn modelId="{AA2AB889-3230-4D61-A12D-975165C2B529}" type="presParOf" srcId="{B2DB5CA6-6E91-4FF5-8D65-42E9084BADC9}" destId="{5ADAD4DD-CE0F-439D-9ACC-7189077E44DE}" srcOrd="7" destOrd="0" presId="urn:microsoft.com/office/officeart/2005/8/layout/vProcess5"/>
    <dgm:cxn modelId="{87E4A5E7-A82B-40A8-97B3-F92C018FA0E9}" type="presParOf" srcId="{B2DB5CA6-6E91-4FF5-8D65-42E9084BADC9}" destId="{FF27185A-25A8-4648-854E-8CE8D82F2422}" srcOrd="8" destOrd="0" presId="urn:microsoft.com/office/officeart/2005/8/layout/vProcess5"/>
    <dgm:cxn modelId="{77974310-B96F-4839-BED3-10C224709BE7}" type="presParOf" srcId="{B2DB5CA6-6E91-4FF5-8D65-42E9084BADC9}" destId="{B2FFA530-00CE-4557-80DB-4070B9F09111}" srcOrd="9" destOrd="0" presId="urn:microsoft.com/office/officeart/2005/8/layout/vProcess5"/>
    <dgm:cxn modelId="{F4C16166-D71A-40C6-B1A7-112112C6860A}" type="presParOf" srcId="{B2DB5CA6-6E91-4FF5-8D65-42E9084BADC9}" destId="{EF4A9765-A869-49A3-A5F7-550B675C7BAF}" srcOrd="10" destOrd="0" presId="urn:microsoft.com/office/officeart/2005/8/layout/vProcess5"/>
    <dgm:cxn modelId="{5A3514E1-E0F6-46B2-808F-DA22ECF5AD47}" type="presParOf" srcId="{B2DB5CA6-6E91-4FF5-8D65-42E9084BADC9}" destId="{F3A07009-50E6-4400-BCA3-1397A816B34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BF0A8-FAD5-4D28-A505-D677AFB5047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AE2E8E8-7987-4B76-B966-A02518913C23}">
      <dgm:prSet/>
      <dgm:spPr/>
      <dgm:t>
        <a:bodyPr/>
        <a:lstStyle/>
        <a:p>
          <a:r>
            <a:rPr lang="fr-FR" dirty="0"/>
            <a:t>Utilisation des données de l’enquête EU-SILC</a:t>
          </a:r>
          <a:endParaRPr lang="en-US" dirty="0"/>
        </a:p>
      </dgm:t>
    </dgm:pt>
    <dgm:pt modelId="{5F8A1B47-9944-41D6-BBF1-0417EEE4E943}" type="parTrans" cxnId="{E2910FA8-A679-45FD-A7F5-914E7ACE1BB3}">
      <dgm:prSet/>
      <dgm:spPr/>
      <dgm:t>
        <a:bodyPr/>
        <a:lstStyle/>
        <a:p>
          <a:endParaRPr lang="en-US"/>
        </a:p>
      </dgm:t>
    </dgm:pt>
    <dgm:pt modelId="{56030EC3-2205-4AC4-A9D4-717FA6725723}" type="sibTrans" cxnId="{E2910FA8-A679-45FD-A7F5-914E7ACE1BB3}">
      <dgm:prSet/>
      <dgm:spPr/>
      <dgm:t>
        <a:bodyPr/>
        <a:lstStyle/>
        <a:p>
          <a:endParaRPr lang="en-US"/>
        </a:p>
      </dgm:t>
    </dgm:pt>
    <dgm:pt modelId="{40BA17F2-58C5-48C5-AC6B-577E59A6EE3C}">
      <dgm:prSet/>
      <dgm:spPr/>
      <dgm:t>
        <a:bodyPr/>
        <a:lstStyle/>
        <a:p>
          <a:r>
            <a:rPr lang="fr-FR" dirty="0">
              <a:effectLst/>
            </a:rPr>
            <a:t>Évolutions durant la période 2006-2013 </a:t>
          </a:r>
          <a:endParaRPr lang="en-US" dirty="0">
            <a:effectLst/>
          </a:endParaRPr>
        </a:p>
      </dgm:t>
    </dgm:pt>
    <dgm:pt modelId="{A9E9DD08-D872-4FBF-9DDC-A63A464F2F0B}" type="parTrans" cxnId="{2E7B4AD9-85BF-47A1-BD88-6F6A72D73345}">
      <dgm:prSet/>
      <dgm:spPr/>
      <dgm:t>
        <a:bodyPr/>
        <a:lstStyle/>
        <a:p>
          <a:endParaRPr lang="en-US"/>
        </a:p>
      </dgm:t>
    </dgm:pt>
    <dgm:pt modelId="{4119F447-8059-49E8-B5A5-EA2661F74459}" type="sibTrans" cxnId="{2E7B4AD9-85BF-47A1-BD88-6F6A72D73345}">
      <dgm:prSet/>
      <dgm:spPr/>
      <dgm:t>
        <a:bodyPr/>
        <a:lstStyle/>
        <a:p>
          <a:endParaRPr lang="en-US"/>
        </a:p>
      </dgm:t>
    </dgm:pt>
    <dgm:pt modelId="{DB958303-27B1-4F0A-9266-84D0EBCB71A7}">
      <dgm:prSet/>
      <dgm:spPr/>
      <dgm:t>
        <a:bodyPr/>
        <a:lstStyle/>
        <a:p>
          <a:r>
            <a:rPr lang="fr-FR" dirty="0">
              <a:effectLst/>
            </a:rPr>
            <a:t>Utilisation des variables socio-démographiques et de santé </a:t>
          </a:r>
          <a:endParaRPr lang="en-US" dirty="0">
            <a:effectLst/>
          </a:endParaRPr>
        </a:p>
      </dgm:t>
    </dgm:pt>
    <dgm:pt modelId="{05F06F49-3CCC-46B1-BDBB-D050F558197B}" type="parTrans" cxnId="{3C4C51AD-A76F-42A4-B7DF-05FBF3607AC1}">
      <dgm:prSet/>
      <dgm:spPr/>
      <dgm:t>
        <a:bodyPr/>
        <a:lstStyle/>
        <a:p>
          <a:endParaRPr lang="fr-FR"/>
        </a:p>
      </dgm:t>
    </dgm:pt>
    <dgm:pt modelId="{CB497E3F-B37B-48A2-B73B-0FFF2B79D668}" type="sibTrans" cxnId="{3C4C51AD-A76F-42A4-B7DF-05FBF3607AC1}">
      <dgm:prSet/>
      <dgm:spPr/>
      <dgm:t>
        <a:bodyPr/>
        <a:lstStyle/>
        <a:p>
          <a:endParaRPr lang="fr-FR"/>
        </a:p>
      </dgm:t>
    </dgm:pt>
    <dgm:pt modelId="{7862011F-A152-431E-B8C0-E95CEDD9F20E}">
      <dgm:prSet/>
      <dgm:spPr/>
      <dgm:t>
        <a:bodyPr/>
        <a:lstStyle/>
        <a:p>
          <a:r>
            <a:rPr lang="fr-FR" noProof="0" dirty="0">
              <a:effectLst/>
            </a:rPr>
            <a:t>Focale</a:t>
          </a:r>
          <a:r>
            <a:rPr lang="en-US" dirty="0">
              <a:effectLst/>
            </a:rPr>
            <a:t> </a:t>
          </a:r>
          <a:r>
            <a:rPr lang="fr-FR" noProof="0" dirty="0">
              <a:effectLst/>
            </a:rPr>
            <a:t>sur l’année 2009 </a:t>
          </a:r>
        </a:p>
      </dgm:t>
    </dgm:pt>
    <dgm:pt modelId="{9BADF24A-8A62-46A2-B26A-53092A0DA383}" type="sibTrans" cxnId="{A74AADCE-C067-4D67-A9FB-EB8FE190B6EB}">
      <dgm:prSet/>
      <dgm:spPr/>
      <dgm:t>
        <a:bodyPr/>
        <a:lstStyle/>
        <a:p>
          <a:endParaRPr lang="en-US"/>
        </a:p>
      </dgm:t>
    </dgm:pt>
    <dgm:pt modelId="{78861684-3488-4216-B061-4265566440AF}" type="parTrans" cxnId="{A74AADCE-C067-4D67-A9FB-EB8FE190B6EB}">
      <dgm:prSet/>
      <dgm:spPr/>
      <dgm:t>
        <a:bodyPr/>
        <a:lstStyle/>
        <a:p>
          <a:endParaRPr lang="en-US"/>
        </a:p>
      </dgm:t>
    </dgm:pt>
    <dgm:pt modelId="{8E62CB54-6E70-46B0-BDE9-58E1DFFFC7B5}" type="pres">
      <dgm:prSet presAssocID="{4E9BF0A8-FAD5-4D28-A505-D677AFB50475}" presName="linear" presStyleCnt="0">
        <dgm:presLayoutVars>
          <dgm:animLvl val="lvl"/>
          <dgm:resizeHandles val="exact"/>
        </dgm:presLayoutVars>
      </dgm:prSet>
      <dgm:spPr/>
    </dgm:pt>
    <dgm:pt modelId="{E2A20E8A-B6B3-4903-A158-49A1F6E62D6F}" type="pres">
      <dgm:prSet presAssocID="{9AE2E8E8-7987-4B76-B966-A02518913C2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2617C66-11F2-486F-80E7-80F607EFD41A}" type="pres">
      <dgm:prSet presAssocID="{56030EC3-2205-4AC4-A9D4-717FA6725723}" presName="spacer" presStyleCnt="0"/>
      <dgm:spPr/>
    </dgm:pt>
    <dgm:pt modelId="{6C314839-484A-4D8B-A58E-5BF03ABC1EEA}" type="pres">
      <dgm:prSet presAssocID="{DB958303-27B1-4F0A-9266-84D0EBCB71A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C25C953-4069-4CAF-86CF-34B92FA10A37}" type="pres">
      <dgm:prSet presAssocID="{CB497E3F-B37B-48A2-B73B-0FFF2B79D668}" presName="spacer" presStyleCnt="0"/>
      <dgm:spPr/>
    </dgm:pt>
    <dgm:pt modelId="{31E4B249-FED7-4157-8F07-228C00D50559}" type="pres">
      <dgm:prSet presAssocID="{40BA17F2-58C5-48C5-AC6B-577E59A6E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5BC4815-37BB-486C-97BF-3192DC014E4B}" type="pres">
      <dgm:prSet presAssocID="{4119F447-8059-49E8-B5A5-EA2661F74459}" presName="spacer" presStyleCnt="0"/>
      <dgm:spPr/>
    </dgm:pt>
    <dgm:pt modelId="{1CE5EE46-726D-4F41-89CE-6C93FB9C9059}" type="pres">
      <dgm:prSet presAssocID="{7862011F-A152-431E-B8C0-E95CEDD9F20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871F916-2C9C-4CDB-B6C0-A5316DC0EC83}" type="presOf" srcId="{9AE2E8E8-7987-4B76-B966-A02518913C23}" destId="{E2A20E8A-B6B3-4903-A158-49A1F6E62D6F}" srcOrd="0" destOrd="0" presId="urn:microsoft.com/office/officeart/2005/8/layout/vList2"/>
    <dgm:cxn modelId="{21B7C848-DD3C-46EC-8D53-24B68355E17E}" type="presOf" srcId="{40BA17F2-58C5-48C5-AC6B-577E59A6EE3C}" destId="{31E4B249-FED7-4157-8F07-228C00D50559}" srcOrd="0" destOrd="0" presId="urn:microsoft.com/office/officeart/2005/8/layout/vList2"/>
    <dgm:cxn modelId="{34D1B565-9576-4906-8FDE-DD481CC560BE}" type="presOf" srcId="{4E9BF0A8-FAD5-4D28-A505-D677AFB50475}" destId="{8E62CB54-6E70-46B0-BDE9-58E1DFFFC7B5}" srcOrd="0" destOrd="0" presId="urn:microsoft.com/office/officeart/2005/8/layout/vList2"/>
    <dgm:cxn modelId="{E2910FA8-A679-45FD-A7F5-914E7ACE1BB3}" srcId="{4E9BF0A8-FAD5-4D28-A505-D677AFB50475}" destId="{9AE2E8E8-7987-4B76-B966-A02518913C23}" srcOrd="0" destOrd="0" parTransId="{5F8A1B47-9944-41D6-BBF1-0417EEE4E943}" sibTransId="{56030EC3-2205-4AC4-A9D4-717FA6725723}"/>
    <dgm:cxn modelId="{3C4C51AD-A76F-42A4-B7DF-05FBF3607AC1}" srcId="{4E9BF0A8-FAD5-4D28-A505-D677AFB50475}" destId="{DB958303-27B1-4F0A-9266-84D0EBCB71A7}" srcOrd="1" destOrd="0" parTransId="{05F06F49-3CCC-46B1-BDBB-D050F558197B}" sibTransId="{CB497E3F-B37B-48A2-B73B-0FFF2B79D668}"/>
    <dgm:cxn modelId="{A74AADCE-C067-4D67-A9FB-EB8FE190B6EB}" srcId="{4E9BF0A8-FAD5-4D28-A505-D677AFB50475}" destId="{7862011F-A152-431E-B8C0-E95CEDD9F20E}" srcOrd="3" destOrd="0" parTransId="{78861684-3488-4216-B061-4265566440AF}" sibTransId="{9BADF24A-8A62-46A2-B26A-53092A0DA383}"/>
    <dgm:cxn modelId="{2E7B4AD9-85BF-47A1-BD88-6F6A72D73345}" srcId="{4E9BF0A8-FAD5-4D28-A505-D677AFB50475}" destId="{40BA17F2-58C5-48C5-AC6B-577E59A6EE3C}" srcOrd="2" destOrd="0" parTransId="{A9E9DD08-D872-4FBF-9DDC-A63A464F2F0B}" sibTransId="{4119F447-8059-49E8-B5A5-EA2661F74459}"/>
    <dgm:cxn modelId="{6EA342F2-803F-4922-95C6-0862E968747A}" type="presOf" srcId="{DB958303-27B1-4F0A-9266-84D0EBCB71A7}" destId="{6C314839-484A-4D8B-A58E-5BF03ABC1EEA}" srcOrd="0" destOrd="0" presId="urn:microsoft.com/office/officeart/2005/8/layout/vList2"/>
    <dgm:cxn modelId="{15A194F4-89E3-4E86-8BEA-E1103F4DFA33}" type="presOf" srcId="{7862011F-A152-431E-B8C0-E95CEDD9F20E}" destId="{1CE5EE46-726D-4F41-89CE-6C93FB9C9059}" srcOrd="0" destOrd="0" presId="urn:microsoft.com/office/officeart/2005/8/layout/vList2"/>
    <dgm:cxn modelId="{2F1DF669-87EA-4261-810C-D107EDFF4B58}" type="presParOf" srcId="{8E62CB54-6E70-46B0-BDE9-58E1DFFFC7B5}" destId="{E2A20E8A-B6B3-4903-A158-49A1F6E62D6F}" srcOrd="0" destOrd="0" presId="urn:microsoft.com/office/officeart/2005/8/layout/vList2"/>
    <dgm:cxn modelId="{B0E41343-94A4-4148-AC35-07BB3A4B3FBE}" type="presParOf" srcId="{8E62CB54-6E70-46B0-BDE9-58E1DFFFC7B5}" destId="{22617C66-11F2-486F-80E7-80F607EFD41A}" srcOrd="1" destOrd="0" presId="urn:microsoft.com/office/officeart/2005/8/layout/vList2"/>
    <dgm:cxn modelId="{7427BB74-B165-45C8-9A60-A8140FBEDD11}" type="presParOf" srcId="{8E62CB54-6E70-46B0-BDE9-58E1DFFFC7B5}" destId="{6C314839-484A-4D8B-A58E-5BF03ABC1EEA}" srcOrd="2" destOrd="0" presId="urn:microsoft.com/office/officeart/2005/8/layout/vList2"/>
    <dgm:cxn modelId="{42553840-6AA6-40B7-9A43-AD48B73EEE91}" type="presParOf" srcId="{8E62CB54-6E70-46B0-BDE9-58E1DFFFC7B5}" destId="{BC25C953-4069-4CAF-86CF-34B92FA10A37}" srcOrd="3" destOrd="0" presId="urn:microsoft.com/office/officeart/2005/8/layout/vList2"/>
    <dgm:cxn modelId="{5DC7D1AE-FB49-4F20-A766-AED846A346D1}" type="presParOf" srcId="{8E62CB54-6E70-46B0-BDE9-58E1DFFFC7B5}" destId="{31E4B249-FED7-4157-8F07-228C00D50559}" srcOrd="4" destOrd="0" presId="urn:microsoft.com/office/officeart/2005/8/layout/vList2"/>
    <dgm:cxn modelId="{5F720B66-8B1E-49EC-8EDA-11D1F3D6C0DA}" type="presParOf" srcId="{8E62CB54-6E70-46B0-BDE9-58E1DFFFC7B5}" destId="{05BC4815-37BB-486C-97BF-3192DC014E4B}" srcOrd="5" destOrd="0" presId="urn:microsoft.com/office/officeart/2005/8/layout/vList2"/>
    <dgm:cxn modelId="{F9214E07-254B-4F70-BD67-474916F8F7BD}" type="presParOf" srcId="{8E62CB54-6E70-46B0-BDE9-58E1DFFFC7B5}" destId="{1CE5EE46-726D-4F41-89CE-6C93FB9C905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24A8C53-C55D-4502-9E62-9BD59EA6786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9B434F9-A12A-4857-A5E9-B8C4C0E79DF1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/>
            <a:t>1) La période 2006-2013 présente une évolution du non-recours aux soins.</a:t>
          </a:r>
          <a:endParaRPr lang="en-US" dirty="0"/>
        </a:p>
      </dgm:t>
    </dgm:pt>
    <dgm:pt modelId="{03F6C055-3C48-4E8D-B11C-4F1A112642C4}" type="parTrans" cxnId="{7345DDC3-85C0-4B73-8D84-D55A66064A63}">
      <dgm:prSet/>
      <dgm:spPr/>
      <dgm:t>
        <a:bodyPr/>
        <a:lstStyle/>
        <a:p>
          <a:endParaRPr lang="en-US"/>
        </a:p>
      </dgm:t>
    </dgm:pt>
    <dgm:pt modelId="{783F31C4-8B27-4C55-A39B-22B96A92C184}" type="sibTrans" cxnId="{7345DDC3-85C0-4B73-8D84-D55A66064A63}">
      <dgm:prSet/>
      <dgm:spPr/>
      <dgm:t>
        <a:bodyPr/>
        <a:lstStyle/>
        <a:p>
          <a:endParaRPr lang="en-US"/>
        </a:p>
      </dgm:t>
    </dgm:pt>
    <dgm:pt modelId="{80179292-C198-4888-B30A-740C986733D0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2) Ces comportements peuvent s’expliquer par les caractéristiques des deux populations.</a:t>
          </a:r>
          <a:endParaRPr lang="en-US"/>
        </a:p>
      </dgm:t>
    </dgm:pt>
    <dgm:pt modelId="{B4B06AAE-8FEC-48A7-A226-A5D3AB8F9A9B}" type="parTrans" cxnId="{4D6BFCAB-96F3-4C22-8EB8-4EFD420B9E78}">
      <dgm:prSet/>
      <dgm:spPr/>
      <dgm:t>
        <a:bodyPr/>
        <a:lstStyle/>
        <a:p>
          <a:endParaRPr lang="en-US"/>
        </a:p>
      </dgm:t>
    </dgm:pt>
    <dgm:pt modelId="{38F86F73-A06C-4826-A045-4BB499999E5D}" type="sibTrans" cxnId="{4D6BFCAB-96F3-4C22-8EB8-4EFD420B9E78}">
      <dgm:prSet/>
      <dgm:spPr/>
      <dgm:t>
        <a:bodyPr/>
        <a:lstStyle/>
        <a:p>
          <a:endParaRPr lang="en-US"/>
        </a:p>
      </dgm:t>
    </dgm:pt>
    <dgm:pt modelId="{EF2098E4-9126-42C1-947A-133A7CE21E2D}" type="pres">
      <dgm:prSet presAssocID="{024A8C53-C55D-4502-9E62-9BD59EA67868}" presName="root" presStyleCnt="0">
        <dgm:presLayoutVars>
          <dgm:dir/>
          <dgm:resizeHandles val="exact"/>
        </dgm:presLayoutVars>
      </dgm:prSet>
      <dgm:spPr/>
    </dgm:pt>
    <dgm:pt modelId="{F14FBD0D-8364-42E0-AD1F-AC341FB14F8C}" type="pres">
      <dgm:prSet presAssocID="{99B434F9-A12A-4857-A5E9-B8C4C0E79DF1}" presName="compNode" presStyleCnt="0"/>
      <dgm:spPr/>
    </dgm:pt>
    <dgm:pt modelId="{0B3138CD-5A11-4BCA-B5B2-6DB915F57FE8}" type="pres">
      <dgm:prSet presAssocID="{99B434F9-A12A-4857-A5E9-B8C4C0E79DF1}" presName="bgRect" presStyleLbl="bgShp" presStyleIdx="0" presStyleCnt="2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</dgm:pt>
    <dgm:pt modelId="{EED9B14C-F173-4881-9558-2D202276D64C}" type="pres">
      <dgm:prSet presAssocID="{99B434F9-A12A-4857-A5E9-B8C4C0E79DF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mpatient avec un remplissage uni"/>
        </a:ext>
      </dgm:extLst>
    </dgm:pt>
    <dgm:pt modelId="{106F3684-170B-4A6B-B8B0-78C45BA0B75D}" type="pres">
      <dgm:prSet presAssocID="{99B434F9-A12A-4857-A5E9-B8C4C0E79DF1}" presName="spaceRect" presStyleCnt="0"/>
      <dgm:spPr/>
    </dgm:pt>
    <dgm:pt modelId="{ADCA6DF9-8646-459B-A5B4-9A0A72D2959B}" type="pres">
      <dgm:prSet presAssocID="{99B434F9-A12A-4857-A5E9-B8C4C0E79DF1}" presName="parTx" presStyleLbl="revTx" presStyleIdx="0" presStyleCnt="2">
        <dgm:presLayoutVars>
          <dgm:chMax val="0"/>
          <dgm:chPref val="0"/>
        </dgm:presLayoutVars>
      </dgm:prSet>
      <dgm:spPr/>
    </dgm:pt>
    <dgm:pt modelId="{C392139C-E68B-4258-8F96-474CBC86D3A8}" type="pres">
      <dgm:prSet presAssocID="{783F31C4-8B27-4C55-A39B-22B96A92C184}" presName="sibTrans" presStyleCnt="0"/>
      <dgm:spPr/>
    </dgm:pt>
    <dgm:pt modelId="{3F9EB272-AB92-4BF6-9EE4-37B4BFE8C959}" type="pres">
      <dgm:prSet presAssocID="{80179292-C198-4888-B30A-740C986733D0}" presName="compNode" presStyleCnt="0"/>
      <dgm:spPr/>
    </dgm:pt>
    <dgm:pt modelId="{26031760-C18E-4E6A-89D4-44660355F541}" type="pres">
      <dgm:prSet presAssocID="{80179292-C198-4888-B30A-740C986733D0}" presName="bgRect" presStyleLbl="bgShp" presStyleIdx="1" presStyleCnt="2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</dgm:pt>
    <dgm:pt modelId="{E933852D-49F1-4AF8-A952-DD0B41FCE38C}" type="pres">
      <dgm:prSet presAssocID="{80179292-C198-4888-B30A-740C986733D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ccès universel avec un remplissage uni"/>
        </a:ext>
      </dgm:extLst>
    </dgm:pt>
    <dgm:pt modelId="{8F24E5C6-7E04-4775-9527-24ABB0C3B6C6}" type="pres">
      <dgm:prSet presAssocID="{80179292-C198-4888-B30A-740C986733D0}" presName="spaceRect" presStyleCnt="0"/>
      <dgm:spPr/>
    </dgm:pt>
    <dgm:pt modelId="{BAEAB4D2-6D31-4F51-AC05-247C47274D0D}" type="pres">
      <dgm:prSet presAssocID="{80179292-C198-4888-B30A-740C986733D0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EDD51636-2EB2-43C2-A6BB-A2E404C0FEFE}" type="presOf" srcId="{024A8C53-C55D-4502-9E62-9BD59EA67868}" destId="{EF2098E4-9126-42C1-947A-133A7CE21E2D}" srcOrd="0" destOrd="0" presId="urn:microsoft.com/office/officeart/2018/2/layout/IconVerticalSolidList"/>
    <dgm:cxn modelId="{6358067D-FFDD-42DA-8282-3E92B9222FF0}" type="presOf" srcId="{99B434F9-A12A-4857-A5E9-B8C4C0E79DF1}" destId="{ADCA6DF9-8646-459B-A5B4-9A0A72D2959B}" srcOrd="0" destOrd="0" presId="urn:microsoft.com/office/officeart/2018/2/layout/IconVerticalSolidList"/>
    <dgm:cxn modelId="{4D6BFCAB-96F3-4C22-8EB8-4EFD420B9E78}" srcId="{024A8C53-C55D-4502-9E62-9BD59EA67868}" destId="{80179292-C198-4888-B30A-740C986733D0}" srcOrd="1" destOrd="0" parTransId="{B4B06AAE-8FEC-48A7-A226-A5D3AB8F9A9B}" sibTransId="{38F86F73-A06C-4826-A045-4BB499999E5D}"/>
    <dgm:cxn modelId="{7345DDC3-85C0-4B73-8D84-D55A66064A63}" srcId="{024A8C53-C55D-4502-9E62-9BD59EA67868}" destId="{99B434F9-A12A-4857-A5E9-B8C4C0E79DF1}" srcOrd="0" destOrd="0" parTransId="{03F6C055-3C48-4E8D-B11C-4F1A112642C4}" sibTransId="{783F31C4-8B27-4C55-A39B-22B96A92C184}"/>
    <dgm:cxn modelId="{EA58C9F0-DF9C-4BEE-9262-003F026F4365}" type="presOf" srcId="{80179292-C198-4888-B30A-740C986733D0}" destId="{BAEAB4D2-6D31-4F51-AC05-247C47274D0D}" srcOrd="0" destOrd="0" presId="urn:microsoft.com/office/officeart/2018/2/layout/IconVerticalSolidList"/>
    <dgm:cxn modelId="{379CA496-ED84-4142-A9EC-980D8DEC18C8}" type="presParOf" srcId="{EF2098E4-9126-42C1-947A-133A7CE21E2D}" destId="{F14FBD0D-8364-42E0-AD1F-AC341FB14F8C}" srcOrd="0" destOrd="0" presId="urn:microsoft.com/office/officeart/2018/2/layout/IconVerticalSolidList"/>
    <dgm:cxn modelId="{59A7715F-F3BC-43BE-B027-A5FFF1EBEE9C}" type="presParOf" srcId="{F14FBD0D-8364-42E0-AD1F-AC341FB14F8C}" destId="{0B3138CD-5A11-4BCA-B5B2-6DB915F57FE8}" srcOrd="0" destOrd="0" presId="urn:microsoft.com/office/officeart/2018/2/layout/IconVerticalSolidList"/>
    <dgm:cxn modelId="{37313060-15FA-4280-BDCD-91C303062F5A}" type="presParOf" srcId="{F14FBD0D-8364-42E0-AD1F-AC341FB14F8C}" destId="{EED9B14C-F173-4881-9558-2D202276D64C}" srcOrd="1" destOrd="0" presId="urn:microsoft.com/office/officeart/2018/2/layout/IconVerticalSolidList"/>
    <dgm:cxn modelId="{E9C8A53D-815D-4557-9AFD-F47762FE9DA0}" type="presParOf" srcId="{F14FBD0D-8364-42E0-AD1F-AC341FB14F8C}" destId="{106F3684-170B-4A6B-B8B0-78C45BA0B75D}" srcOrd="2" destOrd="0" presId="urn:microsoft.com/office/officeart/2018/2/layout/IconVerticalSolidList"/>
    <dgm:cxn modelId="{E5367533-481B-431B-B9E6-7AE4160E6F73}" type="presParOf" srcId="{F14FBD0D-8364-42E0-AD1F-AC341FB14F8C}" destId="{ADCA6DF9-8646-459B-A5B4-9A0A72D2959B}" srcOrd="3" destOrd="0" presId="urn:microsoft.com/office/officeart/2018/2/layout/IconVerticalSolidList"/>
    <dgm:cxn modelId="{C87B0498-47D4-4F9F-8E51-5277F60D4371}" type="presParOf" srcId="{EF2098E4-9126-42C1-947A-133A7CE21E2D}" destId="{C392139C-E68B-4258-8F96-474CBC86D3A8}" srcOrd="1" destOrd="0" presId="urn:microsoft.com/office/officeart/2018/2/layout/IconVerticalSolidList"/>
    <dgm:cxn modelId="{5DA29F8F-3F6C-4553-9BCC-B084DF15BADF}" type="presParOf" srcId="{EF2098E4-9126-42C1-947A-133A7CE21E2D}" destId="{3F9EB272-AB92-4BF6-9EE4-37B4BFE8C959}" srcOrd="2" destOrd="0" presId="urn:microsoft.com/office/officeart/2018/2/layout/IconVerticalSolidList"/>
    <dgm:cxn modelId="{9022BDD2-8438-47FE-B49E-0FEBF9093361}" type="presParOf" srcId="{3F9EB272-AB92-4BF6-9EE4-37B4BFE8C959}" destId="{26031760-C18E-4E6A-89D4-44660355F541}" srcOrd="0" destOrd="0" presId="urn:microsoft.com/office/officeart/2018/2/layout/IconVerticalSolidList"/>
    <dgm:cxn modelId="{91DF43E7-88F7-4E46-AAC9-0B5EA44D2F7A}" type="presParOf" srcId="{3F9EB272-AB92-4BF6-9EE4-37B4BFE8C959}" destId="{E933852D-49F1-4AF8-A952-DD0B41FCE38C}" srcOrd="1" destOrd="0" presId="urn:microsoft.com/office/officeart/2018/2/layout/IconVerticalSolidList"/>
    <dgm:cxn modelId="{F76526A2-35B9-46FA-AF45-3A49C499E2EB}" type="presParOf" srcId="{3F9EB272-AB92-4BF6-9EE4-37B4BFE8C959}" destId="{8F24E5C6-7E04-4775-9527-24ABB0C3B6C6}" srcOrd="2" destOrd="0" presId="urn:microsoft.com/office/officeart/2018/2/layout/IconVerticalSolidList"/>
    <dgm:cxn modelId="{C60F64CD-3C88-42AA-A628-09B79E15778C}" type="presParOf" srcId="{3F9EB272-AB92-4BF6-9EE4-37B4BFE8C959}" destId="{BAEAB4D2-6D31-4F51-AC05-247C47274D0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889F78F-8484-4DE7-8B76-B1C88E734DFF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13DB5A98-CF09-4A2B-9C90-68F4BB3E9E63}">
      <dgm:prSet/>
      <dgm:spPr/>
      <dgm:t>
        <a:bodyPr/>
        <a:lstStyle/>
        <a:p>
          <a:r>
            <a:rPr lang="fr-FR" b="1" dirty="0"/>
            <a:t>Autriche : </a:t>
          </a:r>
          <a:r>
            <a:rPr lang="fr-FR" dirty="0"/>
            <a:t>Le sexe et les maladies chroniques font légèrement varier la probabilité</a:t>
          </a:r>
          <a:endParaRPr lang="fr-FR" noProof="0" dirty="0"/>
        </a:p>
      </dgm:t>
    </dgm:pt>
    <dgm:pt modelId="{C2DF5E9B-0080-4B10-840F-84FE3AA04CF6}" type="parTrans" cxnId="{D81029DA-E056-4B0B-9A56-0708C070D99D}">
      <dgm:prSet/>
      <dgm:spPr/>
      <dgm:t>
        <a:bodyPr/>
        <a:lstStyle/>
        <a:p>
          <a:endParaRPr lang="fr-FR" noProof="0" dirty="0"/>
        </a:p>
      </dgm:t>
    </dgm:pt>
    <dgm:pt modelId="{19DC5EC4-088E-462F-9E87-F26D8BC36242}" type="sibTrans" cxnId="{D81029DA-E056-4B0B-9A56-0708C070D99D}">
      <dgm:prSet/>
      <dgm:spPr/>
      <dgm:t>
        <a:bodyPr/>
        <a:lstStyle/>
        <a:p>
          <a:endParaRPr lang="fr-FR" noProof="0" dirty="0"/>
        </a:p>
      </dgm:t>
    </dgm:pt>
    <dgm:pt modelId="{A7639B58-8FF2-4A4F-A77B-E82A568DB693}">
      <dgm:prSet/>
      <dgm:spPr/>
      <dgm:t>
        <a:bodyPr/>
        <a:lstStyle/>
        <a:p>
          <a:r>
            <a:rPr lang="fr-FR" b="1" dirty="0"/>
            <a:t>Danemark : </a:t>
          </a:r>
          <a:r>
            <a:rPr lang="fr-FR" dirty="0"/>
            <a:t>Le statut matrimonial et le type de handicap augmentent considérablement la probabilité</a:t>
          </a:r>
          <a:endParaRPr lang="fr-FR" b="1" dirty="0"/>
        </a:p>
      </dgm:t>
    </dgm:pt>
    <dgm:pt modelId="{5854951B-1AA6-4B4C-8B0D-634E82047FB4}" type="parTrans" cxnId="{507DED87-F1AD-43CD-B476-3CBE1D91EF79}">
      <dgm:prSet/>
      <dgm:spPr/>
      <dgm:t>
        <a:bodyPr/>
        <a:lstStyle/>
        <a:p>
          <a:endParaRPr lang="fr-FR"/>
        </a:p>
      </dgm:t>
    </dgm:pt>
    <dgm:pt modelId="{02FA9112-5A52-4AFF-8150-77A4AA330111}" type="sibTrans" cxnId="{507DED87-F1AD-43CD-B476-3CBE1D91EF79}">
      <dgm:prSet/>
      <dgm:spPr/>
      <dgm:t>
        <a:bodyPr/>
        <a:lstStyle/>
        <a:p>
          <a:endParaRPr lang="fr-FR"/>
        </a:p>
      </dgm:t>
    </dgm:pt>
    <dgm:pt modelId="{1C6EC19F-A6C8-4B1A-AC24-176CFBD4FFD3}" type="pres">
      <dgm:prSet presAssocID="{A889F78F-8484-4DE7-8B76-B1C88E734DFF}" presName="linear" presStyleCnt="0">
        <dgm:presLayoutVars>
          <dgm:animLvl val="lvl"/>
          <dgm:resizeHandles val="exact"/>
        </dgm:presLayoutVars>
      </dgm:prSet>
      <dgm:spPr/>
    </dgm:pt>
    <dgm:pt modelId="{593FE9E0-6C59-4431-BF06-D4647E55EB6D}" type="pres">
      <dgm:prSet presAssocID="{13DB5A98-CF09-4A2B-9C90-68F4BB3E9E6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5B12DF9-5E4F-4DC4-8034-CD28A90CD688}" type="pres">
      <dgm:prSet presAssocID="{19DC5EC4-088E-462F-9E87-F26D8BC36242}" presName="spacer" presStyleCnt="0"/>
      <dgm:spPr/>
    </dgm:pt>
    <dgm:pt modelId="{353A2F3C-0A5F-4872-A2B0-CFAFEF6D1822}" type="pres">
      <dgm:prSet presAssocID="{A7639B58-8FF2-4A4F-A77B-E82A568DB69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0419018-B608-48BA-8FBC-2631C605F050}" type="presOf" srcId="{A889F78F-8484-4DE7-8B76-B1C88E734DFF}" destId="{1C6EC19F-A6C8-4B1A-AC24-176CFBD4FFD3}" srcOrd="0" destOrd="0" presId="urn:microsoft.com/office/officeart/2005/8/layout/vList2"/>
    <dgm:cxn modelId="{507DED87-F1AD-43CD-B476-3CBE1D91EF79}" srcId="{A889F78F-8484-4DE7-8B76-B1C88E734DFF}" destId="{A7639B58-8FF2-4A4F-A77B-E82A568DB693}" srcOrd="1" destOrd="0" parTransId="{5854951B-1AA6-4B4C-8B0D-634E82047FB4}" sibTransId="{02FA9112-5A52-4AFF-8150-77A4AA330111}"/>
    <dgm:cxn modelId="{48885BA2-A90C-4848-9B8D-562725093119}" type="presOf" srcId="{13DB5A98-CF09-4A2B-9C90-68F4BB3E9E63}" destId="{593FE9E0-6C59-4431-BF06-D4647E55EB6D}" srcOrd="0" destOrd="0" presId="urn:microsoft.com/office/officeart/2005/8/layout/vList2"/>
    <dgm:cxn modelId="{892C3EA5-F9B2-41BA-8D91-E5802ADDB00B}" type="presOf" srcId="{A7639B58-8FF2-4A4F-A77B-E82A568DB693}" destId="{353A2F3C-0A5F-4872-A2B0-CFAFEF6D1822}" srcOrd="0" destOrd="0" presId="urn:microsoft.com/office/officeart/2005/8/layout/vList2"/>
    <dgm:cxn modelId="{D81029DA-E056-4B0B-9A56-0708C070D99D}" srcId="{A889F78F-8484-4DE7-8B76-B1C88E734DFF}" destId="{13DB5A98-CF09-4A2B-9C90-68F4BB3E9E63}" srcOrd="0" destOrd="0" parTransId="{C2DF5E9B-0080-4B10-840F-84FE3AA04CF6}" sibTransId="{19DC5EC4-088E-462F-9E87-F26D8BC36242}"/>
    <dgm:cxn modelId="{40108533-57C6-43E4-85A3-D201999C5AD7}" type="presParOf" srcId="{1C6EC19F-A6C8-4B1A-AC24-176CFBD4FFD3}" destId="{593FE9E0-6C59-4431-BF06-D4647E55EB6D}" srcOrd="0" destOrd="0" presId="urn:microsoft.com/office/officeart/2005/8/layout/vList2"/>
    <dgm:cxn modelId="{D909D306-1C83-4BB1-99C5-BC3CADA641FB}" type="presParOf" srcId="{1C6EC19F-A6C8-4B1A-AC24-176CFBD4FFD3}" destId="{85B12DF9-5E4F-4DC4-8034-CD28A90CD688}" srcOrd="1" destOrd="0" presId="urn:microsoft.com/office/officeart/2005/8/layout/vList2"/>
    <dgm:cxn modelId="{EB85B38E-816D-40DC-B1B6-64E426B66621}" type="presParOf" srcId="{1C6EC19F-A6C8-4B1A-AC24-176CFBD4FFD3}" destId="{353A2F3C-0A5F-4872-A2B0-CFAFEF6D1822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889F78F-8484-4DE7-8B76-B1C88E734DFF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13DB5A98-CF09-4A2B-9C90-68F4BB3E9E63}">
      <dgm:prSet/>
      <dgm:spPr/>
      <dgm:t>
        <a:bodyPr/>
        <a:lstStyle/>
        <a:p>
          <a:r>
            <a:rPr lang="fr-FR" noProof="0" dirty="0"/>
            <a:t>Le Danemark semble plus influencé, comparé à l’Autriche</a:t>
          </a:r>
        </a:p>
      </dgm:t>
    </dgm:pt>
    <dgm:pt modelId="{C2DF5E9B-0080-4B10-840F-84FE3AA04CF6}" type="parTrans" cxnId="{D81029DA-E056-4B0B-9A56-0708C070D99D}">
      <dgm:prSet/>
      <dgm:spPr/>
      <dgm:t>
        <a:bodyPr/>
        <a:lstStyle/>
        <a:p>
          <a:endParaRPr lang="fr-FR" noProof="0" dirty="0"/>
        </a:p>
      </dgm:t>
    </dgm:pt>
    <dgm:pt modelId="{19DC5EC4-088E-462F-9E87-F26D8BC36242}" type="sibTrans" cxnId="{D81029DA-E056-4B0B-9A56-0708C070D99D}">
      <dgm:prSet/>
      <dgm:spPr/>
      <dgm:t>
        <a:bodyPr/>
        <a:lstStyle/>
        <a:p>
          <a:endParaRPr lang="fr-FR" noProof="0" dirty="0"/>
        </a:p>
      </dgm:t>
    </dgm:pt>
    <dgm:pt modelId="{2E91442C-5966-478E-BE2B-02E7E72B1742}">
      <dgm:prSet/>
      <dgm:spPr/>
      <dgm:t>
        <a:bodyPr/>
        <a:lstStyle/>
        <a:p>
          <a:r>
            <a:rPr lang="fr-FR" noProof="0" dirty="0"/>
            <a:t>D’autres variables explicatives (situation économique, emploi etc.) ?</a:t>
          </a:r>
        </a:p>
      </dgm:t>
    </dgm:pt>
    <dgm:pt modelId="{29C727A4-5403-4BC7-B9CF-AE3796D11099}" type="parTrans" cxnId="{138CF582-FFC6-4E11-8A5A-B99A1FE43148}">
      <dgm:prSet/>
      <dgm:spPr/>
      <dgm:t>
        <a:bodyPr/>
        <a:lstStyle/>
        <a:p>
          <a:endParaRPr lang="fr-FR" noProof="0" dirty="0"/>
        </a:p>
      </dgm:t>
    </dgm:pt>
    <dgm:pt modelId="{03E2B17A-8B8B-4D55-85AE-85F7FA6177F6}" type="sibTrans" cxnId="{138CF582-FFC6-4E11-8A5A-B99A1FE43148}">
      <dgm:prSet/>
      <dgm:spPr/>
      <dgm:t>
        <a:bodyPr/>
        <a:lstStyle/>
        <a:p>
          <a:endParaRPr lang="fr-FR" noProof="0" dirty="0"/>
        </a:p>
      </dgm:t>
    </dgm:pt>
    <dgm:pt modelId="{59E46C6B-8780-48EA-899A-77F3AA4D6A76}">
      <dgm:prSet/>
      <dgm:spPr/>
      <dgm:t>
        <a:bodyPr/>
        <a:lstStyle/>
        <a:p>
          <a:r>
            <a:rPr lang="fr-FR" noProof="0" dirty="0"/>
            <a:t>Le non-recours varie sensiblement durant la crise </a:t>
          </a:r>
        </a:p>
      </dgm:t>
    </dgm:pt>
    <dgm:pt modelId="{D48D6240-31FD-4132-B492-FF8F52640F49}" type="sibTrans" cxnId="{08E5060E-0E60-4D2A-A732-49F4B36E2FCD}">
      <dgm:prSet/>
      <dgm:spPr/>
      <dgm:t>
        <a:bodyPr/>
        <a:lstStyle/>
        <a:p>
          <a:endParaRPr lang="fr-FR" noProof="0" dirty="0"/>
        </a:p>
      </dgm:t>
    </dgm:pt>
    <dgm:pt modelId="{470D7D89-81C4-4012-AD72-A1B6DD587411}" type="parTrans" cxnId="{08E5060E-0E60-4D2A-A732-49F4B36E2FCD}">
      <dgm:prSet/>
      <dgm:spPr/>
      <dgm:t>
        <a:bodyPr/>
        <a:lstStyle/>
        <a:p>
          <a:endParaRPr lang="fr-FR" noProof="0" dirty="0"/>
        </a:p>
      </dgm:t>
    </dgm:pt>
    <dgm:pt modelId="{31FCF6C3-3545-40C6-BFE0-DEA9AD6E3991}">
      <dgm:prSet/>
      <dgm:spPr/>
      <dgm:t>
        <a:bodyPr/>
        <a:lstStyle/>
        <a:p>
          <a:r>
            <a:rPr lang="fr-FR" noProof="0" dirty="0"/>
            <a:t>Une explication autre ?</a:t>
          </a:r>
        </a:p>
      </dgm:t>
    </dgm:pt>
    <dgm:pt modelId="{18549BD2-4B53-4EC4-B6FE-F4926D13FED6}" type="parTrans" cxnId="{54C36FEF-E05D-4988-9971-49E77E8CC22E}">
      <dgm:prSet/>
      <dgm:spPr/>
      <dgm:t>
        <a:bodyPr/>
        <a:lstStyle/>
        <a:p>
          <a:endParaRPr lang="fr-FR"/>
        </a:p>
      </dgm:t>
    </dgm:pt>
    <dgm:pt modelId="{7B592CE0-02FD-4DBA-9369-41D3CCC1FB02}" type="sibTrans" cxnId="{54C36FEF-E05D-4988-9971-49E77E8CC22E}">
      <dgm:prSet/>
      <dgm:spPr/>
      <dgm:t>
        <a:bodyPr/>
        <a:lstStyle/>
        <a:p>
          <a:endParaRPr lang="fr-FR"/>
        </a:p>
      </dgm:t>
    </dgm:pt>
    <dgm:pt modelId="{1C6EC19F-A6C8-4B1A-AC24-176CFBD4FFD3}" type="pres">
      <dgm:prSet presAssocID="{A889F78F-8484-4DE7-8B76-B1C88E734DFF}" presName="linear" presStyleCnt="0">
        <dgm:presLayoutVars>
          <dgm:animLvl val="lvl"/>
          <dgm:resizeHandles val="exact"/>
        </dgm:presLayoutVars>
      </dgm:prSet>
      <dgm:spPr/>
    </dgm:pt>
    <dgm:pt modelId="{6E2819CD-1ABA-4C47-83E6-80D4357187CE}" type="pres">
      <dgm:prSet presAssocID="{59E46C6B-8780-48EA-899A-77F3AA4D6A7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B98E170-333E-445B-A61D-E915E2DEF27C}" type="pres">
      <dgm:prSet presAssocID="{D48D6240-31FD-4132-B492-FF8F52640F49}" presName="spacer" presStyleCnt="0"/>
      <dgm:spPr/>
    </dgm:pt>
    <dgm:pt modelId="{593FE9E0-6C59-4431-BF06-D4647E55EB6D}" type="pres">
      <dgm:prSet presAssocID="{13DB5A98-CF09-4A2B-9C90-68F4BB3E9E6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86879E0-CFF8-4076-AA65-6C794060DF7B}" type="pres">
      <dgm:prSet presAssocID="{19DC5EC4-088E-462F-9E87-F26D8BC36242}" presName="spacer" presStyleCnt="0"/>
      <dgm:spPr/>
    </dgm:pt>
    <dgm:pt modelId="{FD92A298-47ED-4786-BAD6-B7AAF2169FA4}" type="pres">
      <dgm:prSet presAssocID="{2E91442C-5966-478E-BE2B-02E7E72B174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B7404AB-A273-493C-8B18-6752D7F8677D}" type="pres">
      <dgm:prSet presAssocID="{03E2B17A-8B8B-4D55-85AE-85F7FA6177F6}" presName="spacer" presStyleCnt="0"/>
      <dgm:spPr/>
    </dgm:pt>
    <dgm:pt modelId="{BD779B9F-0C0B-41F0-AF04-84F24E25A4CD}" type="pres">
      <dgm:prSet presAssocID="{31FCF6C3-3545-40C6-BFE0-DEA9AD6E399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8E5060E-0E60-4D2A-A732-49F4B36E2FCD}" srcId="{A889F78F-8484-4DE7-8B76-B1C88E734DFF}" destId="{59E46C6B-8780-48EA-899A-77F3AA4D6A76}" srcOrd="0" destOrd="0" parTransId="{470D7D89-81C4-4012-AD72-A1B6DD587411}" sibTransId="{D48D6240-31FD-4132-B492-FF8F52640F49}"/>
    <dgm:cxn modelId="{20419018-B608-48BA-8FBC-2631C605F050}" type="presOf" srcId="{A889F78F-8484-4DE7-8B76-B1C88E734DFF}" destId="{1C6EC19F-A6C8-4B1A-AC24-176CFBD4FFD3}" srcOrd="0" destOrd="0" presId="urn:microsoft.com/office/officeart/2005/8/layout/vList2"/>
    <dgm:cxn modelId="{1A791622-F01C-4A1B-B804-7A058E1AA1C2}" type="presOf" srcId="{31FCF6C3-3545-40C6-BFE0-DEA9AD6E3991}" destId="{BD779B9F-0C0B-41F0-AF04-84F24E25A4CD}" srcOrd="0" destOrd="0" presId="urn:microsoft.com/office/officeart/2005/8/layout/vList2"/>
    <dgm:cxn modelId="{D4F02929-F73D-4DE8-AC56-309EC5F3D64E}" type="presOf" srcId="{59E46C6B-8780-48EA-899A-77F3AA4D6A76}" destId="{6E2819CD-1ABA-4C47-83E6-80D4357187CE}" srcOrd="0" destOrd="0" presId="urn:microsoft.com/office/officeart/2005/8/layout/vList2"/>
    <dgm:cxn modelId="{138CF582-FFC6-4E11-8A5A-B99A1FE43148}" srcId="{A889F78F-8484-4DE7-8B76-B1C88E734DFF}" destId="{2E91442C-5966-478E-BE2B-02E7E72B1742}" srcOrd="2" destOrd="0" parTransId="{29C727A4-5403-4BC7-B9CF-AE3796D11099}" sibTransId="{03E2B17A-8B8B-4D55-85AE-85F7FA6177F6}"/>
    <dgm:cxn modelId="{48885BA2-A90C-4848-9B8D-562725093119}" type="presOf" srcId="{13DB5A98-CF09-4A2B-9C90-68F4BB3E9E63}" destId="{593FE9E0-6C59-4431-BF06-D4647E55EB6D}" srcOrd="0" destOrd="0" presId="urn:microsoft.com/office/officeart/2005/8/layout/vList2"/>
    <dgm:cxn modelId="{F658C7A9-9432-4E3E-B66D-B8D1F2DC93F2}" type="presOf" srcId="{2E91442C-5966-478E-BE2B-02E7E72B1742}" destId="{FD92A298-47ED-4786-BAD6-B7AAF2169FA4}" srcOrd="0" destOrd="0" presId="urn:microsoft.com/office/officeart/2005/8/layout/vList2"/>
    <dgm:cxn modelId="{D81029DA-E056-4B0B-9A56-0708C070D99D}" srcId="{A889F78F-8484-4DE7-8B76-B1C88E734DFF}" destId="{13DB5A98-CF09-4A2B-9C90-68F4BB3E9E63}" srcOrd="1" destOrd="0" parTransId="{C2DF5E9B-0080-4B10-840F-84FE3AA04CF6}" sibTransId="{19DC5EC4-088E-462F-9E87-F26D8BC36242}"/>
    <dgm:cxn modelId="{54C36FEF-E05D-4988-9971-49E77E8CC22E}" srcId="{A889F78F-8484-4DE7-8B76-B1C88E734DFF}" destId="{31FCF6C3-3545-40C6-BFE0-DEA9AD6E3991}" srcOrd="3" destOrd="0" parTransId="{18549BD2-4B53-4EC4-B6FE-F4926D13FED6}" sibTransId="{7B592CE0-02FD-4DBA-9369-41D3CCC1FB02}"/>
    <dgm:cxn modelId="{1DD008BD-61E2-4F21-9EA5-85240D69460E}" type="presParOf" srcId="{1C6EC19F-A6C8-4B1A-AC24-176CFBD4FFD3}" destId="{6E2819CD-1ABA-4C47-83E6-80D4357187CE}" srcOrd="0" destOrd="0" presId="urn:microsoft.com/office/officeart/2005/8/layout/vList2"/>
    <dgm:cxn modelId="{DBF02D9D-8F30-4B30-973B-E3AA8CD18E1F}" type="presParOf" srcId="{1C6EC19F-A6C8-4B1A-AC24-176CFBD4FFD3}" destId="{FB98E170-333E-445B-A61D-E915E2DEF27C}" srcOrd="1" destOrd="0" presId="urn:microsoft.com/office/officeart/2005/8/layout/vList2"/>
    <dgm:cxn modelId="{40108533-57C6-43E4-85A3-D201999C5AD7}" type="presParOf" srcId="{1C6EC19F-A6C8-4B1A-AC24-176CFBD4FFD3}" destId="{593FE9E0-6C59-4431-BF06-D4647E55EB6D}" srcOrd="2" destOrd="0" presId="urn:microsoft.com/office/officeart/2005/8/layout/vList2"/>
    <dgm:cxn modelId="{FF8D1892-B757-4577-B11B-2B26AEDD6A6A}" type="presParOf" srcId="{1C6EC19F-A6C8-4B1A-AC24-176CFBD4FFD3}" destId="{B86879E0-CFF8-4076-AA65-6C794060DF7B}" srcOrd="3" destOrd="0" presId="urn:microsoft.com/office/officeart/2005/8/layout/vList2"/>
    <dgm:cxn modelId="{31BA3588-46E7-4A62-86FD-A42731D0D4C0}" type="presParOf" srcId="{1C6EC19F-A6C8-4B1A-AC24-176CFBD4FFD3}" destId="{FD92A298-47ED-4786-BAD6-B7AAF2169FA4}" srcOrd="4" destOrd="0" presId="urn:microsoft.com/office/officeart/2005/8/layout/vList2"/>
    <dgm:cxn modelId="{A4995775-D941-428F-AA03-379387723C36}" type="presParOf" srcId="{1C6EC19F-A6C8-4B1A-AC24-176CFBD4FFD3}" destId="{3B7404AB-A273-493C-8B18-6752D7F8677D}" srcOrd="5" destOrd="0" presId="urn:microsoft.com/office/officeart/2005/8/layout/vList2"/>
    <dgm:cxn modelId="{BC718F7E-0B69-481E-8326-9996459D76EA}" type="presParOf" srcId="{1C6EC19F-A6C8-4B1A-AC24-176CFBD4FFD3}" destId="{BD779B9F-0C0B-41F0-AF04-84F24E25A4C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3E4C6-F629-4372-81D2-5C25DC350BAF}">
      <dsp:nvSpPr>
        <dsp:cNvPr id="0" name=""/>
        <dsp:cNvSpPr/>
      </dsp:nvSpPr>
      <dsp:spPr>
        <a:xfrm>
          <a:off x="2607898" y="272179"/>
          <a:ext cx="500525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3 types de systèmes de santé 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Universel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Assurance maladie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Assurance privée</a:t>
          </a:r>
        </a:p>
      </dsp:txBody>
      <dsp:txXfrm>
        <a:off x="2607898" y="272179"/>
        <a:ext cx="5005253" cy="1706117"/>
      </dsp:txXfrm>
    </dsp:sp>
    <dsp:sp modelId="{395499AB-3438-4C88-820A-F6F2F7DDF387}">
      <dsp:nvSpPr>
        <dsp:cNvPr id="0" name=""/>
        <dsp:cNvSpPr/>
      </dsp:nvSpPr>
      <dsp:spPr>
        <a:xfrm>
          <a:off x="806169" y="272179"/>
          <a:ext cx="1689056" cy="17061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4CBC2-BB43-4401-BE3C-C0E571775772}">
      <dsp:nvSpPr>
        <dsp:cNvPr id="0" name=""/>
        <dsp:cNvSpPr/>
      </dsp:nvSpPr>
      <dsp:spPr>
        <a:xfrm>
          <a:off x="782273" y="2157456"/>
          <a:ext cx="4952479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Danemark :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universel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Auparavant en retard en termes d’espérance de vie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Mise en place d’actions permettant de rattraper ce retard</a:t>
          </a:r>
        </a:p>
      </dsp:txBody>
      <dsp:txXfrm>
        <a:off x="782273" y="2157456"/>
        <a:ext cx="4952479" cy="1706117"/>
      </dsp:txXfrm>
    </dsp:sp>
    <dsp:sp modelId="{7BAA017B-1C5A-41CC-821C-8E052E449158}">
      <dsp:nvSpPr>
        <dsp:cNvPr id="0" name=""/>
        <dsp:cNvSpPr/>
      </dsp:nvSpPr>
      <dsp:spPr>
        <a:xfrm>
          <a:off x="5918009" y="2157456"/>
          <a:ext cx="1689056" cy="170611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6EDCE2-FEAB-41E8-B2F0-C7F54CD63F5F}">
      <dsp:nvSpPr>
        <dsp:cNvPr id="0" name=""/>
        <dsp:cNvSpPr/>
      </dsp:nvSpPr>
      <dsp:spPr>
        <a:xfrm>
          <a:off x="2621412" y="3981844"/>
          <a:ext cx="504980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Autriche : 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d’assurance maladie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Part très importante du PIB injectée dans le système de santé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Amélioration globale des conditions de santé de la population</a:t>
          </a:r>
        </a:p>
      </dsp:txBody>
      <dsp:txXfrm>
        <a:off x="2621412" y="3981844"/>
        <a:ext cx="5049803" cy="1706117"/>
      </dsp:txXfrm>
    </dsp:sp>
    <dsp:sp modelId="{30C9E384-0D70-47A1-B9ED-493299B5CFB6}">
      <dsp:nvSpPr>
        <dsp:cNvPr id="0" name=""/>
        <dsp:cNvSpPr/>
      </dsp:nvSpPr>
      <dsp:spPr>
        <a:xfrm>
          <a:off x="792836" y="3978549"/>
          <a:ext cx="1689056" cy="17061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33C5E-5288-48EA-973B-9CBD3653CBF4}">
      <dsp:nvSpPr>
        <dsp:cNvPr id="0" name=""/>
        <dsp:cNvSpPr/>
      </dsp:nvSpPr>
      <dsp:spPr>
        <a:xfrm>
          <a:off x="0" y="0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Restructuration des politiques dans divers domaines</a:t>
          </a:r>
        </a:p>
      </dsp:txBody>
      <dsp:txXfrm>
        <a:off x="28038" y="28038"/>
        <a:ext cx="3059852" cy="901218"/>
      </dsp:txXfrm>
    </dsp:sp>
    <dsp:sp modelId="{CCC5C2D9-5764-4852-A796-460B71E79A99}">
      <dsp:nvSpPr>
        <dsp:cNvPr id="0" name=""/>
        <dsp:cNvSpPr/>
      </dsp:nvSpPr>
      <dsp:spPr>
        <a:xfrm>
          <a:off x="349550" y="1131347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Mise en place de politiques d’austérité et de libre-échange</a:t>
          </a:r>
        </a:p>
      </dsp:txBody>
      <dsp:txXfrm>
        <a:off x="377588" y="1159385"/>
        <a:ext cx="3145870" cy="901218"/>
      </dsp:txXfrm>
    </dsp:sp>
    <dsp:sp modelId="{AFEA20D3-BCAE-4551-9452-3FB7189372AB}">
      <dsp:nvSpPr>
        <dsp:cNvPr id="0" name=""/>
        <dsp:cNvSpPr/>
      </dsp:nvSpPr>
      <dsp:spPr>
        <a:xfrm>
          <a:off x="693884" y="2262695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Conséquences : chômage, perte de pouvoir d’achat etc.</a:t>
          </a:r>
        </a:p>
      </dsp:txBody>
      <dsp:txXfrm>
        <a:off x="721922" y="2290733"/>
        <a:ext cx="3151087" cy="901218"/>
      </dsp:txXfrm>
    </dsp:sp>
    <dsp:sp modelId="{6F170302-F717-4961-B5D7-CB7DF4217720}">
      <dsp:nvSpPr>
        <dsp:cNvPr id="0" name=""/>
        <dsp:cNvSpPr/>
      </dsp:nvSpPr>
      <dsp:spPr>
        <a:xfrm>
          <a:off x="1043434" y="3394043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/>
            <a:t>La crise de 2008 a mis en lumière les faiblesses des systèmes de santé nationaux.</a:t>
          </a:r>
          <a:endParaRPr lang="fr-FR" sz="1800" kern="1200" dirty="0"/>
        </a:p>
      </dsp:txBody>
      <dsp:txXfrm>
        <a:off x="1071472" y="3422081"/>
        <a:ext cx="3145870" cy="901218"/>
      </dsp:txXfrm>
    </dsp:sp>
    <dsp:sp modelId="{232537D5-EE14-4233-99A5-58EBEFDCEEDA}">
      <dsp:nvSpPr>
        <dsp:cNvPr id="0" name=""/>
        <dsp:cNvSpPr/>
      </dsp:nvSpPr>
      <dsp:spPr>
        <a:xfrm>
          <a:off x="3551497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800" kern="1200"/>
        </a:p>
      </dsp:txBody>
      <dsp:txXfrm>
        <a:off x="3691501" y="733200"/>
        <a:ext cx="342233" cy="468236"/>
      </dsp:txXfrm>
    </dsp:sp>
    <dsp:sp modelId="{2934BB97-C92D-4BC3-A1D3-09F645000106}">
      <dsp:nvSpPr>
        <dsp:cNvPr id="0" name=""/>
        <dsp:cNvSpPr/>
      </dsp:nvSpPr>
      <dsp:spPr>
        <a:xfrm>
          <a:off x="3901047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800" kern="1200"/>
        </a:p>
      </dsp:txBody>
      <dsp:txXfrm>
        <a:off x="4041051" y="1864548"/>
        <a:ext cx="342233" cy="468236"/>
      </dsp:txXfrm>
    </dsp:sp>
    <dsp:sp modelId="{5ADAD4DD-CE0F-439D-9ACC-7189077E44DE}">
      <dsp:nvSpPr>
        <dsp:cNvPr id="0" name=""/>
        <dsp:cNvSpPr/>
      </dsp:nvSpPr>
      <dsp:spPr>
        <a:xfrm>
          <a:off x="4245381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800" kern="1200"/>
        </a:p>
      </dsp:txBody>
      <dsp:txXfrm>
        <a:off x="4385385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A20E8A-B6B3-4903-A158-49A1F6E62D6F}">
      <dsp:nvSpPr>
        <dsp:cNvPr id="0" name=""/>
        <dsp:cNvSpPr/>
      </dsp:nvSpPr>
      <dsp:spPr>
        <a:xfrm>
          <a:off x="0" y="450099"/>
          <a:ext cx="10515600" cy="7915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/>
            <a:t>Utilisation des données de l’enquête EU-SILC</a:t>
          </a:r>
          <a:endParaRPr lang="en-US" sz="3300" kern="1200" dirty="0"/>
        </a:p>
      </dsp:txBody>
      <dsp:txXfrm>
        <a:off x="38638" y="488737"/>
        <a:ext cx="10438324" cy="714229"/>
      </dsp:txXfrm>
    </dsp:sp>
    <dsp:sp modelId="{6C314839-484A-4D8B-A58E-5BF03ABC1EEA}">
      <dsp:nvSpPr>
        <dsp:cNvPr id="0" name=""/>
        <dsp:cNvSpPr/>
      </dsp:nvSpPr>
      <dsp:spPr>
        <a:xfrm>
          <a:off x="0" y="1336644"/>
          <a:ext cx="10515600" cy="7915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>
              <a:effectLst/>
            </a:rPr>
            <a:t>Utilisation des variables socio-démographiques et de santé </a:t>
          </a:r>
          <a:endParaRPr lang="en-US" sz="3300" kern="1200" dirty="0">
            <a:effectLst/>
          </a:endParaRPr>
        </a:p>
      </dsp:txBody>
      <dsp:txXfrm>
        <a:off x="38638" y="1375282"/>
        <a:ext cx="10438324" cy="714229"/>
      </dsp:txXfrm>
    </dsp:sp>
    <dsp:sp modelId="{31E4B249-FED7-4157-8F07-228C00D50559}">
      <dsp:nvSpPr>
        <dsp:cNvPr id="0" name=""/>
        <dsp:cNvSpPr/>
      </dsp:nvSpPr>
      <dsp:spPr>
        <a:xfrm>
          <a:off x="0" y="2223189"/>
          <a:ext cx="10515600" cy="7915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>
              <a:effectLst/>
            </a:rPr>
            <a:t>Évolutions durant la période 2006-2013 </a:t>
          </a:r>
          <a:endParaRPr lang="en-US" sz="3300" kern="1200" dirty="0">
            <a:effectLst/>
          </a:endParaRPr>
        </a:p>
      </dsp:txBody>
      <dsp:txXfrm>
        <a:off x="38638" y="2261827"/>
        <a:ext cx="10438324" cy="714229"/>
      </dsp:txXfrm>
    </dsp:sp>
    <dsp:sp modelId="{1CE5EE46-726D-4F41-89CE-6C93FB9C9059}">
      <dsp:nvSpPr>
        <dsp:cNvPr id="0" name=""/>
        <dsp:cNvSpPr/>
      </dsp:nvSpPr>
      <dsp:spPr>
        <a:xfrm>
          <a:off x="0" y="3109734"/>
          <a:ext cx="10515600" cy="7915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noProof="0" dirty="0">
              <a:effectLst/>
            </a:rPr>
            <a:t>Focale</a:t>
          </a:r>
          <a:r>
            <a:rPr lang="en-US" sz="3300" kern="1200" dirty="0">
              <a:effectLst/>
            </a:rPr>
            <a:t> </a:t>
          </a:r>
          <a:r>
            <a:rPr lang="fr-FR" sz="3300" kern="1200" noProof="0" dirty="0">
              <a:effectLst/>
            </a:rPr>
            <a:t>sur l’année 2009 </a:t>
          </a:r>
        </a:p>
      </dsp:txBody>
      <dsp:txXfrm>
        <a:off x="38638" y="3148372"/>
        <a:ext cx="10438324" cy="7142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3138CD-5A11-4BCA-B5B2-6DB915F57FE8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</dsp:sp>
    <dsp:sp modelId="{EED9B14C-F173-4881-9558-2D202276D64C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CA6DF9-8646-459B-A5B4-9A0A72D2959B}">
      <dsp:nvSpPr>
        <dsp:cNvPr id="0" name=""/>
        <dsp:cNvSpPr/>
      </dsp:nvSpPr>
      <dsp:spPr>
        <a:xfrm>
          <a:off x="1507738" y="707092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1) La période 2006-2013 présente une évolution du non-recours aux soins.</a:t>
          </a:r>
          <a:endParaRPr lang="en-US" sz="2500" kern="1200" dirty="0"/>
        </a:p>
      </dsp:txBody>
      <dsp:txXfrm>
        <a:off x="1507738" y="707092"/>
        <a:ext cx="9007861" cy="1305401"/>
      </dsp:txXfrm>
    </dsp:sp>
    <dsp:sp modelId="{26031760-C18E-4E6A-89D4-44660355F541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</dsp:sp>
    <dsp:sp modelId="{E933852D-49F1-4AF8-A952-DD0B41FCE38C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EAB4D2-6D31-4F51-AC05-247C47274D0D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2) Ces comportements peuvent s’expliquer par les caractéristiques des deux populations.</a:t>
          </a:r>
          <a:endParaRPr lang="en-US" sz="2500" kern="1200"/>
        </a:p>
      </dsp:txBody>
      <dsp:txXfrm>
        <a:off x="1507738" y="2338844"/>
        <a:ext cx="9007861" cy="13054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3FE9E0-6C59-4431-BF06-D4647E55EB6D}">
      <dsp:nvSpPr>
        <dsp:cNvPr id="0" name=""/>
        <dsp:cNvSpPr/>
      </dsp:nvSpPr>
      <dsp:spPr>
        <a:xfrm>
          <a:off x="0" y="352841"/>
          <a:ext cx="6066504" cy="170469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b="1" kern="1200" dirty="0"/>
            <a:t>Autriche : </a:t>
          </a:r>
          <a:r>
            <a:rPr lang="fr-FR" sz="3100" kern="1200" dirty="0"/>
            <a:t>Le sexe et les maladies chroniques font légèrement varier la probabilité</a:t>
          </a:r>
          <a:endParaRPr lang="fr-FR" sz="3100" kern="1200" noProof="0" dirty="0"/>
        </a:p>
      </dsp:txBody>
      <dsp:txXfrm>
        <a:off x="83216" y="436057"/>
        <a:ext cx="5900072" cy="1538258"/>
      </dsp:txXfrm>
    </dsp:sp>
    <dsp:sp modelId="{353A2F3C-0A5F-4872-A2B0-CFAFEF6D1822}">
      <dsp:nvSpPr>
        <dsp:cNvPr id="0" name=""/>
        <dsp:cNvSpPr/>
      </dsp:nvSpPr>
      <dsp:spPr>
        <a:xfrm>
          <a:off x="0" y="2146811"/>
          <a:ext cx="6066504" cy="170469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b="1" kern="1200" dirty="0"/>
            <a:t>Danemark : </a:t>
          </a:r>
          <a:r>
            <a:rPr lang="fr-FR" sz="3100" kern="1200" dirty="0"/>
            <a:t>Le statut matrimonial et le type de handicap augmentent considérablement la probabilité</a:t>
          </a:r>
          <a:endParaRPr lang="fr-FR" sz="3100" b="1" kern="1200" dirty="0"/>
        </a:p>
      </dsp:txBody>
      <dsp:txXfrm>
        <a:off x="83216" y="2230027"/>
        <a:ext cx="5900072" cy="153825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819CD-1ABA-4C47-83E6-80D4357187CE}">
      <dsp:nvSpPr>
        <dsp:cNvPr id="0" name=""/>
        <dsp:cNvSpPr/>
      </dsp:nvSpPr>
      <dsp:spPr>
        <a:xfrm>
          <a:off x="0" y="637259"/>
          <a:ext cx="10515600" cy="69556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noProof="0" dirty="0"/>
            <a:t>Le non-recours varie sensiblement durant la crise </a:t>
          </a:r>
        </a:p>
      </dsp:txBody>
      <dsp:txXfrm>
        <a:off x="33955" y="671214"/>
        <a:ext cx="10447690" cy="627655"/>
      </dsp:txXfrm>
    </dsp:sp>
    <dsp:sp modelId="{593FE9E0-6C59-4431-BF06-D4647E55EB6D}">
      <dsp:nvSpPr>
        <dsp:cNvPr id="0" name=""/>
        <dsp:cNvSpPr/>
      </dsp:nvSpPr>
      <dsp:spPr>
        <a:xfrm>
          <a:off x="0" y="1416345"/>
          <a:ext cx="10515600" cy="69556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noProof="0" dirty="0"/>
            <a:t>Le Danemark semble plus influencé, comparé à l’Autriche</a:t>
          </a:r>
        </a:p>
      </dsp:txBody>
      <dsp:txXfrm>
        <a:off x="33955" y="1450300"/>
        <a:ext cx="10447690" cy="627655"/>
      </dsp:txXfrm>
    </dsp:sp>
    <dsp:sp modelId="{FD92A298-47ED-4786-BAD6-B7AAF2169FA4}">
      <dsp:nvSpPr>
        <dsp:cNvPr id="0" name=""/>
        <dsp:cNvSpPr/>
      </dsp:nvSpPr>
      <dsp:spPr>
        <a:xfrm>
          <a:off x="0" y="2195430"/>
          <a:ext cx="10515600" cy="69556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noProof="0" dirty="0"/>
            <a:t>D’autres variables explicatives (situation économique, emploi etc.) ?</a:t>
          </a:r>
        </a:p>
      </dsp:txBody>
      <dsp:txXfrm>
        <a:off x="33955" y="2229385"/>
        <a:ext cx="10447690" cy="627655"/>
      </dsp:txXfrm>
    </dsp:sp>
    <dsp:sp modelId="{BD779B9F-0C0B-41F0-AF04-84F24E25A4CD}">
      <dsp:nvSpPr>
        <dsp:cNvPr id="0" name=""/>
        <dsp:cNvSpPr/>
      </dsp:nvSpPr>
      <dsp:spPr>
        <a:xfrm>
          <a:off x="0" y="2974515"/>
          <a:ext cx="10515600" cy="69556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noProof="0" dirty="0"/>
            <a:t>Une explication autre ?</a:t>
          </a:r>
        </a:p>
      </dsp:txBody>
      <dsp:txXfrm>
        <a:off x="33955" y="3008470"/>
        <a:ext cx="10447690" cy="6276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3564243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8926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532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6580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56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7E2B8F-26A0-5627-2E22-82F934E4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5CFC9-37F8-000D-3085-F100E7B44E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DA4B3E-7CB8-DED5-4CAC-6534F8E2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F623DF-C63F-46F9-8F45-93AAE8F01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E0AF27-884F-BFE5-44DC-B6516F11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72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109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2332211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60C8722D-2540-4C81-81FC-1CD6846A726E}" type="datetime4">
              <a:rPr lang="fr-FR" smtClean="0"/>
              <a:t>5 décembre 2023</a:t>
            </a:fld>
            <a:endParaRPr lang="en-US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5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rtl="0"/>
            <a:fld id="{0F9BE07B-086F-4F79-B94C-B7002E3E18FB}" type="datetime4">
              <a:rPr lang="fr-FR" smtClean="0"/>
              <a:t>5 décembre 2023</a:t>
            </a:fld>
            <a:endParaRPr lang="en-US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3766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98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4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C41C04-1B32-4CCC-A0A3-DB423E53A4A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5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251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2055-5E94-4A0E-9E02-368FF5C377D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5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503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D930F3-26EB-4698-B413-7C0DB58925C1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5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49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9C5B4A-8EFE-4F0E-980C-DBE4215C8CF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5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205597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DEE229-36D0-4C2B-86A3-8405AC41B3B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5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63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1F390B-88E3-43D7-BF13-945F8A2D642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5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46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098C7B-D877-4411-9423-798158F5CAF6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5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050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E8A9A0-2826-4805-91C2-0713A875124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5 décembre 2023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815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5C86A7-3B39-4ABF-A2E8-3C3F6685DFBA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5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70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A9C972-4FD3-4BAB-B900-1EF9AF188B30}" type="datetime4">
              <a:rPr lang="fr-FR" noProof="0" smtClean="0"/>
              <a:t>5 décembre 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800"/>
            </a:lvl1pPr>
          </a:lstStyle>
          <a:p>
            <a:r>
              <a:rPr lang="fr-FR" dirty="0"/>
              <a:t>grand oral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9067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fr-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156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99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098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6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9365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77896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077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4DBF25F7-B3AC-4898-B28E-185F83599FD4}" type="datetimeFigureOut">
              <a:rPr lang="fr-FR" smtClean="0"/>
              <a:t>05/12/2023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FDEB7E21-EC4A-4D3E-80C6-633DA9E28D54}" type="datetime4">
              <a:rPr lang="fr-FR" smtClean="0"/>
              <a:t>5 décembre 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r>
              <a:rPr lang="en-US"/>
              <a:t>grand oral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6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BCAB51-E9AF-2D14-0283-8886F613A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anchor="ctr">
            <a:normAutofit/>
          </a:bodyPr>
          <a:lstStyle/>
          <a:p>
            <a:r>
              <a:rPr lang="fr-FR" sz="2900" spc="300" dirty="0"/>
              <a:t>L’accès aux soins entre 2006-2013 :       le cas du Danemark et de l’Autriche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B862B-488A-6D2D-E3C4-8DAAA627A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Younès ABDELAZIZ </a:t>
            </a:r>
          </a:p>
          <a:p>
            <a:r>
              <a:rPr lang="fr-FR" dirty="0"/>
              <a:t>Adèle JANIAUD</a:t>
            </a:r>
          </a:p>
          <a:p>
            <a:r>
              <a:rPr lang="fr-FR" dirty="0"/>
              <a:t>Thibaud RITZENTHALER</a:t>
            </a:r>
          </a:p>
        </p:txBody>
      </p:sp>
      <p:pic>
        <p:nvPicPr>
          <p:cNvPr id="10" name="Espace réservé pour une image  9" descr="Une image contenant texte, personne, fournitures de bureau, Article de bureau&#10;&#10;Description générée automatiquement">
            <a:extLst>
              <a:ext uri="{FF2B5EF4-FFF2-40B4-BE49-F238E27FC236}">
                <a16:creationId xmlns:a16="http://schemas.microsoft.com/office/drawing/2014/main" id="{FCAF00BB-65D4-24A4-BA50-04F02C2106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7" r="16807"/>
          <a:stretch>
            <a:fillRect/>
          </a:stretch>
        </p:blipFill>
        <p:spPr>
          <a:xfrm>
            <a:off x="7069138" y="1957388"/>
            <a:ext cx="4206875" cy="4208462"/>
          </a:xfrm>
        </p:spPr>
      </p:pic>
    </p:spTree>
    <p:extLst>
      <p:ext uri="{BB962C8B-B14F-4D97-AF65-F5344CB8AC3E}">
        <p14:creationId xmlns:p14="http://schemas.microsoft.com/office/powerpoint/2010/main" val="196850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DB5237-A444-31F8-E3CD-CD38BB397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Résultats :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0DB63FBD-7797-1C45-249B-A5EAF41558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CA06B37-1729-6CD4-6047-25FE2D25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92" y="1118857"/>
            <a:ext cx="5775208" cy="492508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8BFB7CA-F740-8755-611E-1F2756C62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18857"/>
            <a:ext cx="5775208" cy="492508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CC5D3BE-BC3E-5082-DC38-71280E5687B9}"/>
              </a:ext>
            </a:extLst>
          </p:cNvPr>
          <p:cNvSpPr txBox="1"/>
          <p:nvPr/>
        </p:nvSpPr>
        <p:spPr>
          <a:xfrm>
            <a:off x="8213163" y="6113528"/>
            <a:ext cx="197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Autriche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510448F-C09E-214C-19F6-BA93917AB2A6}"/>
              </a:ext>
            </a:extLst>
          </p:cNvPr>
          <p:cNvSpPr txBox="1"/>
          <p:nvPr/>
        </p:nvSpPr>
        <p:spPr>
          <a:xfrm>
            <a:off x="2266077" y="6113528"/>
            <a:ext cx="197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Danemark</a:t>
            </a:r>
          </a:p>
        </p:txBody>
      </p:sp>
    </p:spTree>
    <p:extLst>
      <p:ext uri="{BB962C8B-B14F-4D97-AF65-F5344CB8AC3E}">
        <p14:creationId xmlns:p14="http://schemas.microsoft.com/office/powerpoint/2010/main" val="2670265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C82B26-A507-9FF2-596A-965AD1A02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7394" y="228189"/>
            <a:ext cx="4378606" cy="819076"/>
          </a:xfrm>
        </p:spPr>
        <p:txBody>
          <a:bodyPr/>
          <a:lstStyle/>
          <a:p>
            <a:r>
              <a:rPr lang="fr-FR" dirty="0"/>
              <a:t>Résultats :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75F90DE-620E-31CA-0ABC-D6259E02F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50" y="3309736"/>
            <a:ext cx="5354188" cy="3232449"/>
          </a:xfrm>
          <a:prstGeom prst="rect">
            <a:avLst/>
          </a:prstGeom>
        </p:spPr>
      </p:pic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E7FC11F4-8680-CB01-E18C-5311116BF2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3139209"/>
              </p:ext>
            </p:extLst>
          </p:nvPr>
        </p:nvGraphicFramePr>
        <p:xfrm>
          <a:off x="5804846" y="1026418"/>
          <a:ext cx="6066504" cy="42043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05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7394" y="525215"/>
            <a:ext cx="4378606" cy="1025107"/>
          </a:xfrm>
        </p:spPr>
        <p:txBody>
          <a:bodyPr anchor="ctr">
            <a:normAutofit/>
          </a:bodyPr>
          <a:lstStyle/>
          <a:p>
            <a:r>
              <a:rPr lang="fr-FR" dirty="0"/>
              <a:t>Conclusion :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DCAD8016-B810-C25B-9A14-58B4FC088FA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827400929"/>
              </p:ext>
            </p:extLst>
          </p:nvPr>
        </p:nvGraphicFramePr>
        <p:xfrm>
          <a:off x="838200" y="1550322"/>
          <a:ext cx="10515600" cy="43073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633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1CB7BA8D-9261-37FC-41C7-D3684A072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990" y="1563138"/>
            <a:ext cx="5178019" cy="1865862"/>
          </a:xfrm>
        </p:spPr>
        <p:txBody>
          <a:bodyPr anchor="ctr">
            <a:normAutofit/>
          </a:bodyPr>
          <a:lstStyle/>
          <a:p>
            <a:r>
              <a:rPr lang="fr-FR" dirty="0"/>
              <a:t>Merci pour votre attention</a:t>
            </a:r>
          </a:p>
        </p:txBody>
      </p:sp>
      <p:sp>
        <p:nvSpPr>
          <p:cNvPr id="8" name="Sous-titre 7">
            <a:extLst>
              <a:ext uri="{FF2B5EF4-FFF2-40B4-BE49-F238E27FC236}">
                <a16:creationId xmlns:a16="http://schemas.microsoft.com/office/drawing/2014/main" id="{A8725423-D1F3-1B35-C41A-AC13674E39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06990" y="3429000"/>
            <a:ext cx="5178514" cy="819076"/>
          </a:xfrm>
        </p:spPr>
        <p:txBody>
          <a:bodyPr>
            <a:normAutofit/>
          </a:bodyPr>
          <a:lstStyle/>
          <a:p>
            <a:r>
              <a:rPr lang="fr-FR" dirty="0"/>
              <a:t>Avez-vous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2846091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CA98C9-5413-38A5-9AEF-40AF22BF7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24465"/>
            <a:ext cx="4114874" cy="82591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fr-FR" sz="3400" dirty="0"/>
              <a:t>Les enjeux de l’accès aux soins : </a:t>
            </a:r>
          </a:p>
        </p:txBody>
      </p:sp>
      <p:graphicFrame>
        <p:nvGraphicFramePr>
          <p:cNvPr id="27" name="Diagramme 26">
            <a:extLst>
              <a:ext uri="{FF2B5EF4-FFF2-40B4-BE49-F238E27FC236}">
                <a16:creationId xmlns:a16="http://schemas.microsoft.com/office/drawing/2014/main" id="{CEDA792C-0749-7B45-7C27-7655C96F5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7148514"/>
              </p:ext>
            </p:extLst>
          </p:nvPr>
        </p:nvGraphicFramePr>
        <p:xfrm>
          <a:off x="1516347" y="1074114"/>
          <a:ext cx="7854649" cy="568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0291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456EAED5-9E20-5D50-3CE7-F7AC6D2A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fr-FR" sz="3100" dirty="0"/>
              <a:t>L’influence des crises dans le rapport à la santé :</a:t>
            </a:r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CA89C3C7-5192-FB2C-2EB9-576A8EC92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4816171"/>
              </p:ext>
            </p:extLst>
          </p:nvPr>
        </p:nvGraphicFramePr>
        <p:xfrm>
          <a:off x="5956783" y="1747592"/>
          <a:ext cx="521717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Espace réservé pour une image  15" descr="Une image contenant texte, journal, Publication, papier&#10;&#10;Description générée automatiquement">
            <a:extLst>
              <a:ext uri="{FF2B5EF4-FFF2-40B4-BE49-F238E27FC236}">
                <a16:creationId xmlns:a16="http://schemas.microsoft.com/office/drawing/2014/main" id="{72360702-E49B-D1F9-70EB-6EE30E54C5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1" r="13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95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7987A8-5636-1467-5EA9-CCBF99AB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337" y="1433790"/>
            <a:ext cx="8315325" cy="3990419"/>
          </a:xfrm>
        </p:spPr>
        <p:txBody>
          <a:bodyPr anchor="ctr">
            <a:normAutofit/>
          </a:bodyPr>
          <a:lstStyle/>
          <a:p>
            <a:r>
              <a:rPr lang="fr-FR" sz="4000" b="0" i="0" u="none" strike="noStrike" dirty="0">
                <a:effectLst/>
              </a:rPr>
              <a:t>En quoi la crise de 2008 et ses conséquences sur les économies de l’Autriche et du Danemark ont influencé le</a:t>
            </a:r>
            <a:r>
              <a:rPr lang="fr-FR" sz="4000" dirty="0"/>
              <a:t> recours aux soins de leurs populations </a:t>
            </a:r>
            <a:r>
              <a:rPr lang="fr-FR" sz="4000" b="0" i="0" u="none" strike="noStrike" dirty="0">
                <a:effectLst/>
              </a:rPr>
              <a:t>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8548D3-A137-327E-E235-0FB766635B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773" y="1024252"/>
            <a:ext cx="5178514" cy="819076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FR" sz="1800" b="1" dirty="0"/>
              <a:t>Problématique : </a:t>
            </a:r>
            <a:endParaRPr lang="fr-FR" sz="1100" b="1" dirty="0"/>
          </a:p>
        </p:txBody>
      </p:sp>
    </p:spTree>
    <p:extLst>
      <p:ext uri="{BB962C8B-B14F-4D97-AF65-F5344CB8AC3E}">
        <p14:creationId xmlns:p14="http://schemas.microsoft.com/office/powerpoint/2010/main" val="379407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E274A-FF63-A0C5-B4DE-1B594BC6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7961" y="341577"/>
            <a:ext cx="5191433" cy="1172591"/>
          </a:xfrm>
        </p:spPr>
        <p:txBody>
          <a:bodyPr anchor="ctr">
            <a:normAutofit fontScale="90000"/>
          </a:bodyPr>
          <a:lstStyle/>
          <a:p>
            <a:r>
              <a:rPr lang="fr-FR" dirty="0"/>
              <a:t>Méthode de travail :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AA24DC0-41B8-3B43-54FF-1CF377884ED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006261597"/>
              </p:ext>
            </p:extLst>
          </p:nvPr>
        </p:nvGraphicFramePr>
        <p:xfrm>
          <a:off x="838200" y="151416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220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A040C8-6BD4-6A89-A91E-C160EE31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fr-FR" dirty="0"/>
              <a:t>Hypothèses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8D847BAB-4EC0-6BA7-C3DF-93B72E906AA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739737884"/>
              </p:ext>
            </p:extLst>
          </p:nvPr>
        </p:nvGraphicFramePr>
        <p:xfrm>
          <a:off x="838200" y="1789614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3444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018E4C-D219-2050-B413-3EEAF898F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538408" cy="1431000"/>
          </a:xfrm>
        </p:spPr>
        <p:txBody>
          <a:bodyPr/>
          <a:lstStyle/>
          <a:p>
            <a:r>
              <a:rPr lang="fr-FR" dirty="0"/>
              <a:t>Échantillon étudié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05A6489A-33F5-A66B-C012-F2AF9BB3172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905263" y="1683467"/>
            <a:ext cx="4926013" cy="4333875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251DD74-E590-D6F8-D54D-1EFD56465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65865"/>
            <a:ext cx="5336558" cy="196366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E542FD1-38BE-CE70-224C-89E292EBB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235" y="4132640"/>
            <a:ext cx="5236088" cy="167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60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8AF23067-554F-E4F8-041C-D23DF9374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126" y="1074114"/>
            <a:ext cx="5831092" cy="4972744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/>
          <a:lstStyle/>
          <a:p>
            <a:r>
              <a:rPr lang="fr-FR" dirty="0"/>
              <a:t>Résultats :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4393153-1743-6442-55B0-12B9D254A69B}"/>
              </a:ext>
            </a:extLst>
          </p:cNvPr>
          <p:cNvSpPr txBox="1"/>
          <p:nvPr/>
        </p:nvSpPr>
        <p:spPr>
          <a:xfrm>
            <a:off x="2813542" y="6046858"/>
            <a:ext cx="554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Taux de non-recours aux soins</a:t>
            </a:r>
          </a:p>
        </p:txBody>
      </p:sp>
    </p:spTree>
    <p:extLst>
      <p:ext uri="{BB962C8B-B14F-4D97-AF65-F5344CB8AC3E}">
        <p14:creationId xmlns:p14="http://schemas.microsoft.com/office/powerpoint/2010/main" val="226064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/>
          <a:lstStyle/>
          <a:p>
            <a:r>
              <a:rPr lang="fr-FR" dirty="0"/>
              <a:t>Résultats 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0AA4D01-D227-607A-83EB-1E88782FC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418" y="1282627"/>
            <a:ext cx="8625164" cy="543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726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hème1">
  <a:themeElements>
    <a:clrScheme name="Ined">
      <a:dk1>
        <a:srgbClr val="222E3B"/>
      </a:dk1>
      <a:lt1>
        <a:sysClr val="window" lastClr="FFFFFF"/>
      </a:lt1>
      <a:dk2>
        <a:srgbClr val="4E5762"/>
      </a:dk2>
      <a:lt2>
        <a:srgbClr val="FFFFFF"/>
      </a:lt2>
      <a:accent1>
        <a:srgbClr val="DE3831"/>
      </a:accent1>
      <a:accent2>
        <a:srgbClr val="F8AA24"/>
      </a:accent2>
      <a:accent3>
        <a:srgbClr val="7E69B4"/>
      </a:accent3>
      <a:accent4>
        <a:srgbClr val="1D875F"/>
      </a:accent4>
      <a:accent5>
        <a:srgbClr val="1CBDC7"/>
      </a:accent5>
      <a:accent6>
        <a:srgbClr val="B39482"/>
      </a:accent6>
      <a:hlink>
        <a:srgbClr val="F8AA24"/>
      </a:hlink>
      <a:folHlink>
        <a:srgbClr val="B39482"/>
      </a:folHlink>
    </a:clrScheme>
    <a:fontScheme name="Academique document">
      <a:majorFont>
        <a:latin typeface="Univers"/>
        <a:ea typeface=""/>
        <a:cs typeface=""/>
      </a:majorFont>
      <a:minorFont>
        <a:latin typeface="Bri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1" id="{06261E14-B00A-4449-93B8-94E16F657DA8}" vid="{5C6E0713-0FAD-48BD-A1E5-A08C2F8B2169}"/>
    </a:ext>
  </a:extLst>
</a:theme>
</file>

<file path=ppt/theme/theme2.xml><?xml version="1.0" encoding="utf-8"?>
<a:theme xmlns:a="http://schemas.openxmlformats.org/drawingml/2006/main" name="1_FunkyShapesVTI">
  <a:themeElements>
    <a:clrScheme name="Personnalisé 2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C359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Runivers">
      <a:majorFont>
        <a:latin typeface="Rubik Medium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Thème1</Template>
  <TotalTime>117</TotalTime>
  <Words>309</Words>
  <Application>Microsoft Macintosh PowerPoint</Application>
  <PresentationFormat>Grand écran</PresentationFormat>
  <Paragraphs>49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Brill</vt:lpstr>
      <vt:lpstr>Rubik Medium</vt:lpstr>
      <vt:lpstr>Source Sans Pro</vt:lpstr>
      <vt:lpstr>Univers</vt:lpstr>
      <vt:lpstr>Thème1</vt:lpstr>
      <vt:lpstr>1_FunkyShapesVTI</vt:lpstr>
      <vt:lpstr>L’accès aux soins entre 2006-2013 :       le cas du Danemark et de l’Autriche</vt:lpstr>
      <vt:lpstr>Les enjeux de l’accès aux soins : </vt:lpstr>
      <vt:lpstr>L’influence des crises dans le rapport à la santé :</vt:lpstr>
      <vt:lpstr>En quoi la crise de 2008 et ses conséquences sur les économies de l’Autriche et du Danemark ont influencé le recours aux soins de leurs populations ? </vt:lpstr>
      <vt:lpstr>Méthode de travail :</vt:lpstr>
      <vt:lpstr>Hypothèses</vt:lpstr>
      <vt:lpstr>Échantillon étudié</vt:lpstr>
      <vt:lpstr>Résultats :</vt:lpstr>
      <vt:lpstr>Résultats :</vt:lpstr>
      <vt:lpstr>Résultats :</vt:lpstr>
      <vt:lpstr>Résultats :</vt:lpstr>
      <vt:lpstr>Conclusion :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L’accès aux soins entre 2006-2013 : le cas du Danemark et de l’Autriche</dc:title>
  <dc:creator>Younès Abdelaziz</dc:creator>
  <cp:lastModifiedBy>Adèle Janiaud</cp:lastModifiedBy>
  <cp:revision>23</cp:revision>
  <dcterms:created xsi:type="dcterms:W3CDTF">2023-10-16T18:45:03Z</dcterms:created>
  <dcterms:modified xsi:type="dcterms:W3CDTF">2023-12-05T07:50:19Z</dcterms:modified>
</cp:coreProperties>
</file>

<file path=docProps/thumbnail.jpeg>
</file>